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Lst>
  <p:notesMasterIdLst>
    <p:notesMasterId r:id="rId61"/>
  </p:notesMasterIdLst>
  <p:handoutMasterIdLst>
    <p:handoutMasterId r:id="rId62"/>
  </p:handoutMasterIdLst>
  <p:sldIdLst>
    <p:sldId id="1539" r:id="rId6"/>
    <p:sldId id="1574" r:id="rId7"/>
    <p:sldId id="1475" r:id="rId8"/>
    <p:sldId id="1294" r:id="rId9"/>
    <p:sldId id="1295" r:id="rId10"/>
    <p:sldId id="1678" r:id="rId11"/>
    <p:sldId id="1679" r:id="rId12"/>
    <p:sldId id="1299" r:id="rId13"/>
    <p:sldId id="1300" r:id="rId14"/>
    <p:sldId id="1301" r:id="rId15"/>
    <p:sldId id="1638" r:id="rId16"/>
    <p:sldId id="1639" r:id="rId17"/>
    <p:sldId id="1684" r:id="rId18"/>
    <p:sldId id="1685" r:id="rId19"/>
    <p:sldId id="1555" r:id="rId20"/>
    <p:sldId id="1698" r:id="rId21"/>
    <p:sldId id="1305" r:id="rId22"/>
    <p:sldId id="1640" r:id="rId23"/>
    <p:sldId id="1686" r:id="rId24"/>
    <p:sldId id="1642" r:id="rId25"/>
    <p:sldId id="1610" r:id="rId26"/>
    <p:sldId id="1687" r:id="rId27"/>
    <p:sldId id="1649" r:id="rId28"/>
    <p:sldId id="1647" r:id="rId29"/>
    <p:sldId id="1318" r:id="rId30"/>
    <p:sldId id="1319" r:id="rId31"/>
    <p:sldId id="1699" r:id="rId32"/>
    <p:sldId id="1636" r:id="rId33"/>
    <p:sldId id="1466" r:id="rId34"/>
    <p:sldId id="1617" r:id="rId35"/>
    <p:sldId id="1688" r:id="rId36"/>
    <p:sldId id="1618" r:id="rId37"/>
    <p:sldId id="1644" r:id="rId38"/>
    <p:sldId id="1689" r:id="rId39"/>
    <p:sldId id="1575" r:id="rId40"/>
    <p:sldId id="1690" r:id="rId41"/>
    <p:sldId id="1691" r:id="rId42"/>
    <p:sldId id="1621" r:id="rId43"/>
    <p:sldId id="1341" r:id="rId44"/>
    <p:sldId id="1342" r:id="rId45"/>
    <p:sldId id="1344" r:id="rId46"/>
    <p:sldId id="1345" r:id="rId47"/>
    <p:sldId id="1346" r:id="rId48"/>
    <p:sldId id="1627" r:id="rId49"/>
    <p:sldId id="1520" r:id="rId50"/>
    <p:sldId id="1692" r:id="rId51"/>
    <p:sldId id="1352" r:id="rId52"/>
    <p:sldId id="1693" r:id="rId53"/>
    <p:sldId id="1594" r:id="rId54"/>
    <p:sldId id="1629" r:id="rId55"/>
    <p:sldId id="1695" r:id="rId56"/>
    <p:sldId id="1425" r:id="rId57"/>
    <p:sldId id="1696" r:id="rId58"/>
    <p:sldId id="1697" r:id="rId59"/>
    <p:sldId id="1580" r:id="rId6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70C0"/>
    <a:srgbClr val="757171"/>
    <a:srgbClr val="B4C6E7"/>
    <a:srgbClr val="D9E2F3"/>
    <a:srgbClr val="5B9BD5"/>
    <a:srgbClr val="80FF80"/>
    <a:srgbClr val="8080FF"/>
    <a:srgbClr val="DBE5F1"/>
    <a:srgbClr val="557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autoAdjust="0"/>
    <p:restoredTop sz="93979" autoAdjust="0"/>
  </p:normalViewPr>
  <p:slideViewPr>
    <p:cSldViewPr snapToGrid="0">
      <p:cViewPr varScale="1">
        <p:scale>
          <a:sx n="128" d="100"/>
          <a:sy n="128" d="100"/>
        </p:scale>
        <p:origin x="488" y="176"/>
      </p:cViewPr>
      <p:guideLst/>
    </p:cSldViewPr>
  </p:slideViewPr>
  <p:notesTextViewPr>
    <p:cViewPr>
      <p:scale>
        <a:sx n="3" d="2"/>
        <a:sy n="3" d="2"/>
      </p:scale>
      <p:origin x="0" y="0"/>
    </p:cViewPr>
  </p:notesTextViewPr>
  <p:sorterViewPr>
    <p:cViewPr>
      <p:scale>
        <a:sx n="200" d="100"/>
        <a:sy n="200" d="100"/>
      </p:scale>
      <p:origin x="0" y="-48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Alcohol (7 064)</c:v>
                </c:pt>
              </c:strCache>
            </c:strRef>
          </c:tx>
          <c:spPr>
            <a:solidFill>
              <a:srgbClr val="0070C0"/>
            </a:solidFill>
            <a:ln>
              <a:noFill/>
            </a:ln>
            <a:effectLst/>
          </c:spPr>
          <c:invertIfNegative val="0"/>
          <c:dLbls>
            <c:spPr>
              <a:noFill/>
              <a:ln>
                <a:solidFill>
                  <a:srgbClr val="0070C0"/>
                </a:solid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Assault GBH</c:v>
                </c:pt>
                <c:pt idx="1">
                  <c:v>Rape</c:v>
                </c:pt>
                <c:pt idx="2">
                  <c:v>Murder</c:v>
                </c:pt>
                <c:pt idx="3">
                  <c:v>Attempted murder</c:v>
                </c:pt>
              </c:strCache>
            </c:strRef>
          </c:cat>
          <c:val>
            <c:numRef>
              <c:f>Sheet1!$B$2:$B$5</c:f>
              <c:numCache>
                <c:formatCode>#,##0</c:formatCode>
                <c:ptCount val="4"/>
                <c:pt idx="0">
                  <c:v>5019</c:v>
                </c:pt>
                <c:pt idx="1">
                  <c:v>1446</c:v>
                </c:pt>
                <c:pt idx="2" formatCode="General">
                  <c:v>226</c:v>
                </c:pt>
                <c:pt idx="3" formatCode="General">
                  <c:v>373</c:v>
                </c:pt>
              </c:numCache>
            </c:numRef>
          </c:val>
          <c:extLst>
            <c:ext xmlns:c16="http://schemas.microsoft.com/office/drawing/2014/chart" uri="{C3380CC4-5D6E-409C-BE32-E72D297353CC}">
              <c16:uniqueId val="{00000000-8EC7-4BDE-ABFA-B5BAAA74E502}"/>
            </c:ext>
          </c:extLst>
        </c:ser>
        <c:ser>
          <c:idx val="1"/>
          <c:order val="1"/>
          <c:tx>
            <c:strRef>
              <c:f>Sheet1!$C$1</c:f>
              <c:strCache>
                <c:ptCount val="1"/>
                <c:pt idx="0">
                  <c:v>Drugs (212)</c:v>
                </c:pt>
              </c:strCache>
            </c:strRef>
          </c:tx>
          <c:spPr>
            <a:solidFill>
              <a:srgbClr val="ED7D31"/>
            </a:solidFill>
            <a:ln>
              <a:noFill/>
            </a:ln>
            <a:effectLst/>
          </c:spPr>
          <c:invertIfNegative val="0"/>
          <c:dLbls>
            <c:spPr>
              <a:solidFill>
                <a:schemeClr val="bg1"/>
              </a:solidFill>
              <a:ln>
                <a:solidFill>
                  <a:srgbClr val="ED7D31"/>
                </a:solid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Assault GBH</c:v>
                </c:pt>
                <c:pt idx="1">
                  <c:v>Rape</c:v>
                </c:pt>
                <c:pt idx="2">
                  <c:v>Murder</c:v>
                </c:pt>
                <c:pt idx="3">
                  <c:v>Attempted murder</c:v>
                </c:pt>
              </c:strCache>
            </c:strRef>
          </c:cat>
          <c:val>
            <c:numRef>
              <c:f>Sheet1!$C$2:$C$5</c:f>
              <c:numCache>
                <c:formatCode>General</c:formatCode>
                <c:ptCount val="4"/>
                <c:pt idx="0">
                  <c:v>76</c:v>
                </c:pt>
                <c:pt idx="1">
                  <c:v>112</c:v>
                </c:pt>
                <c:pt idx="2">
                  <c:v>8</c:v>
                </c:pt>
                <c:pt idx="3">
                  <c:v>16</c:v>
                </c:pt>
              </c:numCache>
            </c:numRef>
          </c:val>
          <c:extLst>
            <c:ext xmlns:c16="http://schemas.microsoft.com/office/drawing/2014/chart" uri="{C3380CC4-5D6E-409C-BE32-E72D297353CC}">
              <c16:uniqueId val="{00000001-8EC7-4BDE-ABFA-B5BAAA74E502}"/>
            </c:ext>
          </c:extLst>
        </c:ser>
        <c:dLbls>
          <c:showLegendKey val="0"/>
          <c:showVal val="0"/>
          <c:showCatName val="0"/>
          <c:showSerName val="0"/>
          <c:showPercent val="0"/>
          <c:showBubbleSize val="0"/>
        </c:dLbls>
        <c:gapWidth val="100"/>
        <c:axId val="678474080"/>
        <c:axId val="678474440"/>
      </c:barChart>
      <c:catAx>
        <c:axId val="6784740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78474440"/>
        <c:crosses val="autoZero"/>
        <c:auto val="1"/>
        <c:lblAlgn val="ctr"/>
        <c:lblOffset val="100"/>
        <c:noMultiLvlLbl val="0"/>
      </c:catAx>
      <c:valAx>
        <c:axId val="678474440"/>
        <c:scaling>
          <c:orientation val="minMax"/>
        </c:scaling>
        <c:delete val="1"/>
        <c:axPos val="b"/>
        <c:numFmt formatCode="#,##0" sourceLinked="1"/>
        <c:majorTickMark val="none"/>
        <c:minorTickMark val="none"/>
        <c:tickLblPos val="nextTo"/>
        <c:crossAx val="678474080"/>
        <c:crosses val="autoZero"/>
        <c:crossBetween val="between"/>
      </c:valAx>
      <c:spPr>
        <a:noFill/>
        <a:ln>
          <a:noFill/>
        </a:ln>
        <a:effectLst/>
      </c:spPr>
    </c:plotArea>
    <c:legend>
      <c:legendPos val="r"/>
      <c:layout>
        <c:manualLayout>
          <c:xMode val="edge"/>
          <c:yMode val="edge"/>
          <c:x val="0.80625619974954166"/>
          <c:y val="4.4053795853902483E-2"/>
          <c:w val="0.1748512865484296"/>
          <c:h val="0.28920476669502204"/>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Murder (7)</c:v>
                </c:pt>
              </c:strCache>
            </c:strRef>
          </c:tx>
          <c:spPr>
            <a:solidFill>
              <a:srgbClr val="0070C0"/>
            </a:solidFill>
            <a:ln>
              <a:noFill/>
            </a:ln>
            <a:effectLst/>
          </c:spPr>
          <c:invertIfNegative val="0"/>
          <c:dLbls>
            <c:spPr>
              <a:noFill/>
              <a:ln>
                <a:solidFill>
                  <a:srgbClr val="0070C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Day Care/After care</c:v>
                </c:pt>
                <c:pt idx="1">
                  <c:v>School</c:v>
                </c:pt>
                <c:pt idx="2">
                  <c:v>Special school</c:v>
                </c:pt>
                <c:pt idx="3">
                  <c:v>Tertiary</c:v>
                </c:pt>
              </c:strCache>
            </c:strRef>
          </c:cat>
          <c:val>
            <c:numRef>
              <c:f>Sheet1!$B$2:$B$5</c:f>
              <c:numCache>
                <c:formatCode>General</c:formatCode>
                <c:ptCount val="4"/>
                <c:pt idx="0">
                  <c:v>0</c:v>
                </c:pt>
                <c:pt idx="1">
                  <c:v>4</c:v>
                </c:pt>
                <c:pt idx="2">
                  <c:v>2</c:v>
                </c:pt>
                <c:pt idx="3">
                  <c:v>1</c:v>
                </c:pt>
              </c:numCache>
            </c:numRef>
          </c:val>
          <c:extLst>
            <c:ext xmlns:c16="http://schemas.microsoft.com/office/drawing/2014/chart" uri="{C3380CC4-5D6E-409C-BE32-E72D297353CC}">
              <c16:uniqueId val="{00000000-FAB3-4CB7-862B-01091EB12147}"/>
            </c:ext>
          </c:extLst>
        </c:ser>
        <c:ser>
          <c:idx val="1"/>
          <c:order val="1"/>
          <c:tx>
            <c:strRef>
              <c:f>Sheet1!$C$1</c:f>
              <c:strCache>
                <c:ptCount val="1"/>
                <c:pt idx="0">
                  <c:v>Rape (75)</c:v>
                </c:pt>
              </c:strCache>
            </c:strRef>
          </c:tx>
          <c:spPr>
            <a:solidFill>
              <a:srgbClr val="ED7D31"/>
            </a:solidFill>
            <a:ln>
              <a:noFill/>
            </a:ln>
            <a:effectLst/>
          </c:spPr>
          <c:invertIfNegative val="0"/>
          <c:dLbls>
            <c:spPr>
              <a:noFill/>
              <a:ln>
                <a:solidFill>
                  <a:srgbClr val="ED7D31"/>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D7D3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Day Care/After care</c:v>
                </c:pt>
                <c:pt idx="1">
                  <c:v>School</c:v>
                </c:pt>
                <c:pt idx="2">
                  <c:v>Special school</c:v>
                </c:pt>
                <c:pt idx="3">
                  <c:v>Tertiary</c:v>
                </c:pt>
              </c:strCache>
            </c:strRef>
          </c:cat>
          <c:val>
            <c:numRef>
              <c:f>Sheet1!$C$2:$C$5</c:f>
              <c:numCache>
                <c:formatCode>General</c:formatCode>
                <c:ptCount val="4"/>
                <c:pt idx="0">
                  <c:v>6</c:v>
                </c:pt>
                <c:pt idx="1">
                  <c:v>61</c:v>
                </c:pt>
                <c:pt idx="2">
                  <c:v>4</c:v>
                </c:pt>
                <c:pt idx="3">
                  <c:v>4</c:v>
                </c:pt>
              </c:numCache>
            </c:numRef>
          </c:val>
          <c:extLst>
            <c:ext xmlns:c16="http://schemas.microsoft.com/office/drawing/2014/chart" uri="{C3380CC4-5D6E-409C-BE32-E72D297353CC}">
              <c16:uniqueId val="{00000001-FAB3-4CB7-862B-01091EB12147}"/>
            </c:ext>
          </c:extLst>
        </c:ser>
        <c:dLbls>
          <c:showLegendKey val="0"/>
          <c:showVal val="0"/>
          <c:showCatName val="0"/>
          <c:showSerName val="0"/>
          <c:showPercent val="0"/>
          <c:showBubbleSize val="0"/>
        </c:dLbls>
        <c:gapWidth val="219"/>
        <c:overlap val="3"/>
        <c:axId val="596489416"/>
        <c:axId val="596493736"/>
      </c:barChart>
      <c:catAx>
        <c:axId val="5964894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96493736"/>
        <c:crosses val="autoZero"/>
        <c:auto val="1"/>
        <c:lblAlgn val="ctr"/>
        <c:lblOffset val="100"/>
        <c:noMultiLvlLbl val="0"/>
      </c:catAx>
      <c:valAx>
        <c:axId val="596493736"/>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96489416"/>
        <c:crosses val="autoZero"/>
        <c:crossBetween val="between"/>
      </c:valAx>
      <c:spPr>
        <a:noFill/>
        <a:ln>
          <a:noFill/>
        </a:ln>
        <a:effectLst/>
      </c:spPr>
    </c:plotArea>
    <c:legend>
      <c:legendPos val="t"/>
      <c:layout>
        <c:manualLayout>
          <c:xMode val="edge"/>
          <c:yMode val="edge"/>
          <c:x val="0.7685528336836267"/>
          <c:y val="4.2908473747841201E-2"/>
          <c:w val="0.11106773813592359"/>
          <c:h val="0.11181148651958783"/>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67178480035467"/>
          <c:y val="2.9616928199098856E-2"/>
          <c:w val="0.79152165807252162"/>
          <c:h val="0.96140661127329397"/>
        </c:manualLayout>
      </c:layout>
      <c:barChart>
        <c:barDir val="bar"/>
        <c:grouping val="clustered"/>
        <c:varyColors val="0"/>
        <c:ser>
          <c:idx val="0"/>
          <c:order val="0"/>
          <c:tx>
            <c:strRef>
              <c:f>Dashboard!$A$37</c:f>
              <c:strCache>
                <c:ptCount val="1"/>
                <c:pt idx="0">
                  <c:v>TYPE OF VEHICLE</c:v>
                </c:pt>
              </c:strCache>
            </c:strRef>
          </c:tx>
          <c:spPr>
            <a:solidFill>
              <a:srgbClr val="0070C0"/>
            </a:solidFill>
            <a:ln>
              <a:noFill/>
            </a:ln>
            <a:effectLst/>
          </c:spPr>
          <c:invertIfNegative val="0"/>
          <c:dLbls>
            <c:numFmt formatCode="#,##0" sourceLinked="0"/>
            <c:spPr>
              <a:solidFill>
                <a:sysClr val="window" lastClr="FFFFFF"/>
              </a:solidFill>
              <a:ln w="12700">
                <a:solidFill>
                  <a:srgbClr val="0070C0"/>
                </a:solidFill>
              </a:ln>
              <a:effectLst/>
            </c:spPr>
            <c:txPr>
              <a:bodyPr rot="0" spcFirstLastPara="1" vertOverflow="ellipsis" vert="horz" wrap="square" lIns="36000" tIns="0" rIns="36000" bIns="0" anchor="ctr" anchorCtr="1">
                <a:spAutoFit/>
              </a:bodyPr>
              <a:lstStyle/>
              <a:p>
                <a:pPr>
                  <a:defRPr sz="1400" b="1"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Dashboard!$C$38:$C$53</c:f>
              <c:strCache>
                <c:ptCount val="12"/>
                <c:pt idx="0">
                  <c:v>🚗🚃 Motorhome/ Caravan</c:v>
                </c:pt>
                <c:pt idx="1">
                  <c:v>🚑 Ambulance</c:v>
                </c:pt>
                <c:pt idx="2">
                  <c:v>🏭 Industrial Machinery</c:v>
                </c:pt>
                <c:pt idx="3">
                  <c:v>🚛 Truck over 3500 kg</c:v>
                </c:pt>
                <c:pt idx="4">
                  <c:v>🚌 Bus</c:v>
                </c:pt>
                <c:pt idx="5">
                  <c:v>🚝 Trailer</c:v>
                </c:pt>
                <c:pt idx="6">
                  <c:v>🚚 Truck not over 3500kg</c:v>
                </c:pt>
                <c:pt idx="7">
                  <c:v>🏍 Motorcycle</c:v>
                </c:pt>
                <c:pt idx="8">
                  <c:v>🚐 Micro Bus/ Mini Bus</c:v>
                </c:pt>
                <c:pt idx="9">
                  <c:v>🚙 SUV/ Station Wagon</c:v>
                </c:pt>
                <c:pt idx="10">
                  <c:v>🚚 Bakkie/ Panel Van</c:v>
                </c:pt>
                <c:pt idx="11">
                  <c:v>🚗 Sedan/ Hatchback/ Coupe</c:v>
                </c:pt>
              </c:strCache>
            </c:strRef>
          </c:cat>
          <c:val>
            <c:numRef>
              <c:f>Dashboard!$B$38:$B$53</c:f>
              <c:numCache>
                <c:formatCode>General</c:formatCode>
                <c:ptCount val="12"/>
                <c:pt idx="0">
                  <c:v>1</c:v>
                </c:pt>
                <c:pt idx="1">
                  <c:v>2</c:v>
                </c:pt>
                <c:pt idx="2">
                  <c:v>3</c:v>
                </c:pt>
                <c:pt idx="3">
                  <c:v>4</c:v>
                </c:pt>
                <c:pt idx="4">
                  <c:v>5</c:v>
                </c:pt>
                <c:pt idx="5">
                  <c:v>16</c:v>
                </c:pt>
                <c:pt idx="6">
                  <c:v>174</c:v>
                </c:pt>
                <c:pt idx="7">
                  <c:v>246</c:v>
                </c:pt>
                <c:pt idx="8">
                  <c:v>301</c:v>
                </c:pt>
                <c:pt idx="9">
                  <c:v>397</c:v>
                </c:pt>
                <c:pt idx="10">
                  <c:v>1693</c:v>
                </c:pt>
                <c:pt idx="11">
                  <c:v>2432</c:v>
                </c:pt>
              </c:numCache>
            </c:numRef>
          </c:val>
          <c:extLst>
            <c:ext xmlns:c16="http://schemas.microsoft.com/office/drawing/2014/chart" uri="{C3380CC4-5D6E-409C-BE32-E72D297353CC}">
              <c16:uniqueId val="{00000000-B05B-49A3-98E5-8AA7E9F841DC}"/>
            </c:ext>
          </c:extLst>
        </c:ser>
        <c:dLbls>
          <c:showLegendKey val="0"/>
          <c:showVal val="1"/>
          <c:showCatName val="0"/>
          <c:showSerName val="0"/>
          <c:showPercent val="0"/>
          <c:showBubbleSize val="0"/>
        </c:dLbls>
        <c:gapWidth val="76"/>
        <c:overlap val="-5"/>
        <c:axId val="1223073311"/>
        <c:axId val="295591855"/>
      </c:barChart>
      <c:catAx>
        <c:axId val="1223073311"/>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95591855"/>
        <c:crosses val="autoZero"/>
        <c:auto val="1"/>
        <c:lblAlgn val="ctr"/>
        <c:lblOffset val="100"/>
        <c:noMultiLvlLbl val="0"/>
      </c:catAx>
      <c:valAx>
        <c:axId val="295591855"/>
        <c:scaling>
          <c:orientation val="minMax"/>
          <c:max val="2600"/>
        </c:scaling>
        <c:delete val="0"/>
        <c:axPos val="b"/>
        <c:numFmt formatCode="General" sourceLinked="1"/>
        <c:majorTickMark val="out"/>
        <c:minorTickMark val="none"/>
        <c:tickLblPos val="nextTo"/>
        <c:spPr>
          <a:ln>
            <a:noFill/>
          </a:ln>
        </c:spPr>
        <c:txPr>
          <a:bodyPr/>
          <a:lstStyle/>
          <a:p>
            <a:pPr>
              <a:defRPr sz="1200" b="1">
                <a:solidFill>
                  <a:schemeClr val="tx1"/>
                </a:solidFill>
              </a:defRPr>
            </a:pPr>
            <a:endParaRPr lang="en-US"/>
          </a:p>
        </c:txPr>
        <c:crossAx val="1223073311"/>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9433396294906"/>
          <c:y val="1.4455246494543165E-2"/>
          <c:w val="0.68001813188018334"/>
          <c:h val="0.92650695702529395"/>
        </c:manualLayout>
      </c:layout>
      <c:pieChart>
        <c:varyColors val="1"/>
        <c:ser>
          <c:idx val="0"/>
          <c:order val="0"/>
          <c:tx>
            <c:strRef>
              <c:f>Sheet1!$B$1</c:f>
              <c:strCache>
                <c:ptCount val="1"/>
                <c:pt idx="0">
                  <c:v>No. of Cases</c:v>
                </c:pt>
              </c:strCache>
            </c:strRef>
          </c:tx>
          <c:spPr>
            <a:scene3d>
              <a:camera prst="orthographicFront"/>
              <a:lightRig rig="threePt" dir="t"/>
            </a:scene3d>
            <a:sp3d>
              <a:bevelT/>
            </a:sp3d>
          </c:spPr>
          <c:explosion val="10"/>
          <c:dPt>
            <c:idx val="0"/>
            <c:bubble3D val="0"/>
            <c:explosion val="6"/>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1-F97B-4954-80A8-17662E8B1815}"/>
              </c:ext>
            </c:extLst>
          </c:dPt>
          <c:dPt>
            <c:idx val="1"/>
            <c:bubble3D val="0"/>
            <c:explosion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3-F97B-4954-80A8-17662E8B1815}"/>
              </c:ext>
            </c:extLst>
          </c:dPt>
          <c:dLbls>
            <c:dLbl>
              <c:idx val="0"/>
              <c:layout>
                <c:manualLayout>
                  <c:x val="-0.2693381580697386"/>
                  <c:y val="-0.21984954071863047"/>
                </c:manualLayout>
              </c:layout>
              <c:spPr>
                <a:solidFill>
                  <a:schemeClr val="bg1"/>
                </a:solidFill>
                <a:ln>
                  <a:noFill/>
                </a:ln>
                <a:effectLst/>
              </c:spPr>
              <c:txPr>
                <a:bodyPr rot="0" spcFirstLastPara="1" vertOverflow="ellipsis" vert="horz" wrap="square" anchor="ctr" anchorCtr="1"/>
                <a:lstStyle/>
                <a:p>
                  <a:pPr>
                    <a:defRPr sz="1050" b="1"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381897148727545"/>
                      <c:h val="0.15687666889616003"/>
                    </c:manualLayout>
                  </c15:layout>
                </c:ext>
                <c:ext xmlns:c16="http://schemas.microsoft.com/office/drawing/2014/chart" uri="{C3380CC4-5D6E-409C-BE32-E72D297353CC}">
                  <c16:uniqueId val="{00000001-F97B-4954-80A8-17662E8B1815}"/>
                </c:ext>
              </c:extLst>
            </c:dLbl>
            <c:dLbl>
              <c:idx val="1"/>
              <c:layout>
                <c:manualLayout>
                  <c:x val="0.22696945097985255"/>
                  <c:y val="0.13465796189916157"/>
                </c:manualLayout>
              </c:layout>
              <c:spPr>
                <a:solidFill>
                  <a:schemeClr val="bg1"/>
                </a:solidFill>
                <a:ln>
                  <a:solidFill>
                    <a:srgbClr val="0066FF"/>
                  </a:solidFill>
                </a:ln>
                <a:effectLst/>
              </c:spPr>
              <c:txPr>
                <a:bodyPr rot="0" spcFirstLastPara="1" vertOverflow="ellipsis" vert="horz" wrap="square" anchor="ctr" anchorCtr="1"/>
                <a:lstStyle/>
                <a:p>
                  <a:pPr>
                    <a:defRPr sz="1100" b="1"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7143797324380969"/>
                      <c:h val="0.1642827135169771"/>
                    </c:manualLayout>
                  </c15:layout>
                </c:ext>
                <c:ext xmlns:c16="http://schemas.microsoft.com/office/drawing/2014/chart" uri="{C3380CC4-5D6E-409C-BE32-E72D297353CC}">
                  <c16:uniqueId val="{00000003-F97B-4954-80A8-17662E8B1815}"/>
                </c:ext>
              </c:extLst>
            </c:dLbl>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Shot at AV (bombed)</c:v>
                </c:pt>
                <c:pt idx="1">
                  <c:v>Collided/ Bumped/ Pushed (bombed)</c:v>
                </c:pt>
              </c:strCache>
            </c:strRef>
          </c:cat>
          <c:val>
            <c:numRef>
              <c:f>Sheet1!$B$2:$B$3</c:f>
              <c:numCache>
                <c:formatCode>General</c:formatCode>
                <c:ptCount val="2"/>
                <c:pt idx="0">
                  <c:v>14</c:v>
                </c:pt>
                <c:pt idx="1">
                  <c:v>9</c:v>
                </c:pt>
              </c:numCache>
            </c:numRef>
          </c:val>
          <c:extLst>
            <c:ext xmlns:c16="http://schemas.microsoft.com/office/drawing/2014/chart" uri="{C3380CC4-5D6E-409C-BE32-E72D297353CC}">
              <c16:uniqueId val="{00000004-F97B-4954-80A8-17662E8B1815}"/>
            </c:ext>
          </c:extLst>
        </c:ser>
        <c:dLbls>
          <c:showLegendKey val="0"/>
          <c:showVal val="0"/>
          <c:showCatName val="0"/>
          <c:showSerName val="0"/>
          <c:showPercent val="0"/>
          <c:showBubbleSize val="0"/>
          <c:showLeaderLines val="1"/>
        </c:dLbls>
        <c:firstSliceAng val="3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70C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37007874015749E-2"/>
          <c:y val="3.0879696439377362E-2"/>
          <c:w val="0.95824076990376206"/>
          <c:h val="0.87930654104712114"/>
        </c:manualLayout>
      </c:layout>
      <c:barChart>
        <c:barDir val="col"/>
        <c:grouping val="clustered"/>
        <c:varyColors val="0"/>
        <c:ser>
          <c:idx val="0"/>
          <c:order val="0"/>
          <c:tx>
            <c:strRef>
              <c:f>Sheet1!$B$1</c:f>
              <c:strCache>
                <c:ptCount val="1"/>
                <c:pt idx="0">
                  <c:v>AV on the road - (23)</c:v>
                </c:pt>
              </c:strCache>
            </c:strRef>
          </c:tx>
          <c:spPr>
            <a:solidFill>
              <a:srgbClr val="0070C0"/>
            </a:solidFill>
            <a:ln>
              <a:noFill/>
            </a:ln>
            <a:effectLst/>
          </c:spPr>
          <c:invertIfNegative val="0"/>
          <c:dLbls>
            <c:spPr>
              <a:noFill/>
              <a:ln>
                <a:solidFill>
                  <a:srgbClr val="5B9BD5"/>
                </a:solidFill>
              </a:ln>
              <a:effectLst/>
            </c:spPr>
            <c:txPr>
              <a:bodyPr rot="0" spcFirstLastPara="1" vertOverflow="ellipsis" vert="horz" wrap="square" anchor="ctr" anchorCtr="1"/>
              <a:lstStyle/>
              <a:p>
                <a:pPr>
                  <a:defRPr sz="1400" b="1" i="0" u="none" strike="noStrike" kern="1200" baseline="0">
                    <a:solidFill>
                      <a:srgbClr val="4F81BD"/>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Sheet1!$B$2:$B$10</c:f>
              <c:numCache>
                <c:formatCode>General</c:formatCode>
                <c:ptCount val="9"/>
                <c:pt idx="0">
                  <c:v>6</c:v>
                </c:pt>
                <c:pt idx="1">
                  <c:v>1</c:v>
                </c:pt>
                <c:pt idx="2">
                  <c:v>5</c:v>
                </c:pt>
                <c:pt idx="3">
                  <c:v>7</c:v>
                </c:pt>
                <c:pt idx="4">
                  <c:v>1</c:v>
                </c:pt>
                <c:pt idx="5">
                  <c:v>3</c:v>
                </c:pt>
              </c:numCache>
            </c:numRef>
          </c:val>
          <c:extLst>
            <c:ext xmlns:c16="http://schemas.microsoft.com/office/drawing/2014/chart" uri="{C3380CC4-5D6E-409C-BE32-E72D297353CC}">
              <c16:uniqueId val="{00000000-8038-43F2-9F50-F0E6534D9CE2}"/>
            </c:ext>
          </c:extLst>
        </c:ser>
        <c:ser>
          <c:idx val="1"/>
          <c:order val="1"/>
          <c:tx>
            <c:strRef>
              <c:f>Sheet1!$C$1</c:f>
              <c:strCache>
                <c:ptCount val="1"/>
                <c:pt idx="0">
                  <c:v>Cross Pavement - (16)</c:v>
                </c:pt>
              </c:strCache>
            </c:strRef>
          </c:tx>
          <c:spPr>
            <a:solidFill>
              <a:schemeClr val="accent5">
                <a:lumMod val="75000"/>
              </a:schemeClr>
            </a:solidFill>
            <a:ln>
              <a:noFill/>
            </a:ln>
            <a:effectLst/>
          </c:spPr>
          <c:invertIfNegative val="0"/>
          <c:dLbls>
            <c:spPr>
              <a:noFill/>
              <a:ln>
                <a:solidFill>
                  <a:schemeClr val="accent5">
                    <a:lumMod val="75000"/>
                  </a:schemeClr>
                </a:solidFill>
              </a:ln>
              <a:effectLst/>
            </c:spPr>
            <c:txPr>
              <a:bodyPr rot="0" spcFirstLastPara="1" vertOverflow="ellipsis" vert="horz" wrap="square" anchor="ctr" anchorCtr="1"/>
              <a:lstStyle/>
              <a:p>
                <a:pPr>
                  <a:defRPr sz="1400" b="1" i="0" u="none" strike="noStrike" kern="1200" baseline="0">
                    <a:solidFill>
                      <a:schemeClr val="accent5">
                        <a:lumMod val="7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Sheet1!$C$2:$C$10</c:f>
              <c:numCache>
                <c:formatCode>General</c:formatCode>
                <c:ptCount val="9"/>
                <c:pt idx="0">
                  <c:v>1</c:v>
                </c:pt>
                <c:pt idx="2">
                  <c:v>7</c:v>
                </c:pt>
                <c:pt idx="3">
                  <c:v>5</c:v>
                </c:pt>
                <c:pt idx="4">
                  <c:v>1</c:v>
                </c:pt>
                <c:pt idx="8">
                  <c:v>2</c:v>
                </c:pt>
              </c:numCache>
            </c:numRef>
          </c:val>
          <c:extLst>
            <c:ext xmlns:c16="http://schemas.microsoft.com/office/drawing/2014/chart" uri="{C3380CC4-5D6E-409C-BE32-E72D297353CC}">
              <c16:uniqueId val="{00000001-8038-43F2-9F50-F0E6534D9CE2}"/>
            </c:ext>
          </c:extLst>
        </c:ser>
        <c:ser>
          <c:idx val="2"/>
          <c:order val="2"/>
          <c:tx>
            <c:strRef>
              <c:f>Sheet1!$D$1</c:f>
              <c:strCache>
                <c:ptCount val="1"/>
                <c:pt idx="0">
                  <c:v>Merchant Retail - (3)</c:v>
                </c:pt>
              </c:strCache>
            </c:strRef>
          </c:tx>
          <c:spPr>
            <a:solidFill>
              <a:schemeClr val="accent3"/>
            </a:solidFill>
            <a:ln>
              <a:noFill/>
            </a:ln>
            <a:effectLst/>
          </c:spPr>
          <c:invertIfNegative val="0"/>
          <c:dLbls>
            <c:spPr>
              <a:noFill/>
              <a:ln>
                <a:solidFill>
                  <a:schemeClr val="bg1">
                    <a:lumMod val="65000"/>
                  </a:schemeClr>
                </a:solidFill>
              </a:ln>
              <a:effectLst/>
            </c:spPr>
            <c:txPr>
              <a:bodyPr rot="0" spcFirstLastPara="1" vertOverflow="ellipsis" vert="horz" wrap="square" anchor="ctr" anchorCtr="1"/>
              <a:lstStyle/>
              <a:p>
                <a:pPr>
                  <a:defRPr sz="1400" b="1" i="0" u="none" strike="noStrike" kern="1200" baseline="0">
                    <a:solidFill>
                      <a:srgbClr val="A6A6A6"/>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Sheet1!$D$2:$D$10</c:f>
            </c:numRef>
          </c:val>
          <c:extLst>
            <c:ext xmlns:c16="http://schemas.microsoft.com/office/drawing/2014/chart" uri="{C3380CC4-5D6E-409C-BE32-E72D297353CC}">
              <c16:uniqueId val="{00000002-8038-43F2-9F50-F0E6534D9CE2}"/>
            </c:ext>
          </c:extLst>
        </c:ser>
        <c:ser>
          <c:idx val="3"/>
          <c:order val="3"/>
          <c:tx>
            <c:strRef>
              <c:f>Sheet1!$E$1</c:f>
              <c:strCache>
                <c:ptCount val="1"/>
                <c:pt idx="0">
                  <c:v>Static AV (1)</c:v>
                </c:pt>
              </c:strCache>
            </c:strRef>
          </c:tx>
          <c:spPr>
            <a:solidFill>
              <a:srgbClr val="ED7D31"/>
            </a:solidFill>
            <a:ln>
              <a:noFill/>
            </a:ln>
            <a:effectLst/>
          </c:spPr>
          <c:invertIfNegative val="0"/>
          <c:dLbls>
            <c:spPr>
              <a:noFill/>
              <a:ln>
                <a:solidFill>
                  <a:srgbClr val="ED7D3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D7D3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Sheet1!$E$2:$E$10</c:f>
              <c:numCache>
                <c:formatCode>General</c:formatCode>
                <c:ptCount val="9"/>
                <c:pt idx="0">
                  <c:v>1</c:v>
                </c:pt>
              </c:numCache>
            </c:numRef>
          </c:val>
          <c:extLst>
            <c:ext xmlns:c16="http://schemas.microsoft.com/office/drawing/2014/chart" uri="{C3380CC4-5D6E-409C-BE32-E72D297353CC}">
              <c16:uniqueId val="{00000003-8038-43F2-9F50-F0E6534D9CE2}"/>
            </c:ext>
          </c:extLst>
        </c:ser>
        <c:ser>
          <c:idx val="4"/>
          <c:order val="4"/>
          <c:tx>
            <c:strRef>
              <c:f>Sheet1!$F$1</c:f>
              <c:strCache>
                <c:ptCount val="1"/>
                <c:pt idx="0">
                  <c:v>Branch (Depot) - (1)</c:v>
                </c:pt>
              </c:strCache>
            </c:strRef>
          </c:tx>
          <c:spPr>
            <a:solidFill>
              <a:schemeClr val="accent5"/>
            </a:solidFill>
            <a:ln>
              <a:noFill/>
            </a:ln>
            <a:effectLst/>
          </c:spPr>
          <c:invertIfNegative val="0"/>
          <c:dLbls>
            <c:spPr>
              <a:no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Sheet1!$F$2:$F$10</c:f>
            </c:numRef>
          </c:val>
          <c:extLst>
            <c:ext xmlns:c16="http://schemas.microsoft.com/office/drawing/2014/chart" uri="{C3380CC4-5D6E-409C-BE32-E72D297353CC}">
              <c16:uniqueId val="{00000000-BA04-401E-8F09-E1B60FE11DAF}"/>
            </c:ext>
          </c:extLst>
        </c:ser>
        <c:dLbls>
          <c:showLegendKey val="0"/>
          <c:showVal val="0"/>
          <c:showCatName val="0"/>
          <c:showSerName val="0"/>
          <c:showPercent val="0"/>
          <c:showBubbleSize val="0"/>
        </c:dLbls>
        <c:gapWidth val="109"/>
        <c:overlap val="-7"/>
        <c:axId val="772610368"/>
        <c:axId val="772608208"/>
      </c:barChart>
      <c:catAx>
        <c:axId val="772610368"/>
        <c:scaling>
          <c:orientation val="minMax"/>
        </c:scaling>
        <c:delete val="0"/>
        <c:axPos val="b"/>
        <c:majorGridlines>
          <c:spPr>
            <a:ln w="9525" cap="flat" cmpd="sng" algn="ctr">
              <a:solidFill>
                <a:schemeClr val="bg1">
                  <a:lumMod val="65000"/>
                </a:schemeClr>
              </a:solidFill>
              <a:prstDash val="dash"/>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72608208"/>
        <c:crosses val="autoZero"/>
        <c:auto val="1"/>
        <c:lblAlgn val="ctr"/>
        <c:lblOffset val="100"/>
        <c:noMultiLvlLbl val="0"/>
      </c:catAx>
      <c:valAx>
        <c:axId val="77260820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72610368"/>
        <c:crosses val="autoZero"/>
        <c:crossBetween val="between"/>
      </c:valAx>
      <c:spPr>
        <a:noFill/>
        <a:ln>
          <a:noFill/>
        </a:ln>
        <a:effectLst/>
      </c:spPr>
    </c:plotArea>
    <c:legend>
      <c:legendPos val="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PEACEFUL (1 397)</c:v>
                </c:pt>
              </c:strCache>
            </c:strRef>
          </c:tx>
          <c:spPr>
            <a:solidFill>
              <a:srgbClr val="ED7D31"/>
            </a:solidFill>
            <a:ln>
              <a:noFill/>
            </a:ln>
            <a:effectLst/>
          </c:spPr>
          <c:invertIfNegative val="0"/>
          <c:dLbls>
            <c:spPr>
              <a:noFill/>
              <a:ln>
                <a:solidFill>
                  <a:srgbClr val="ED7D3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D7D3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Sheet1!$B$2:$B$10</c:f>
              <c:numCache>
                <c:formatCode>General</c:formatCode>
                <c:ptCount val="9"/>
                <c:pt idx="0">
                  <c:v>149</c:v>
                </c:pt>
                <c:pt idx="1">
                  <c:v>159</c:v>
                </c:pt>
                <c:pt idx="2">
                  <c:v>237</c:v>
                </c:pt>
                <c:pt idx="3">
                  <c:v>378</c:v>
                </c:pt>
                <c:pt idx="4">
                  <c:v>146</c:v>
                </c:pt>
                <c:pt idx="5">
                  <c:v>70</c:v>
                </c:pt>
                <c:pt idx="6">
                  <c:v>59</c:v>
                </c:pt>
                <c:pt idx="7">
                  <c:v>50</c:v>
                </c:pt>
                <c:pt idx="8">
                  <c:v>149</c:v>
                </c:pt>
              </c:numCache>
            </c:numRef>
          </c:val>
          <c:extLst>
            <c:ext xmlns:c16="http://schemas.microsoft.com/office/drawing/2014/chart" uri="{C3380CC4-5D6E-409C-BE32-E72D297353CC}">
              <c16:uniqueId val="{00000000-FDC8-48EC-816D-DEBEDE6F7792}"/>
            </c:ext>
          </c:extLst>
        </c:ser>
        <c:ser>
          <c:idx val="1"/>
          <c:order val="1"/>
          <c:tx>
            <c:strRef>
              <c:f>Sheet1!$C$1</c:f>
              <c:strCache>
                <c:ptCount val="1"/>
                <c:pt idx="0">
                  <c:v>UNREST (686)</c:v>
                </c:pt>
              </c:strCache>
            </c:strRef>
          </c:tx>
          <c:spPr>
            <a:solidFill>
              <a:srgbClr val="0070C0"/>
            </a:solidFill>
            <a:ln>
              <a:noFill/>
            </a:ln>
            <a:effectLst/>
          </c:spPr>
          <c:invertIfNegative val="0"/>
          <c:dLbls>
            <c:spPr>
              <a:noFill/>
              <a:ln>
                <a:solidFill>
                  <a:srgbClr val="0070C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Sheet1!$C$2:$C$10</c:f>
              <c:numCache>
                <c:formatCode>General</c:formatCode>
                <c:ptCount val="9"/>
                <c:pt idx="0">
                  <c:v>123</c:v>
                </c:pt>
                <c:pt idx="1">
                  <c:v>38</c:v>
                </c:pt>
                <c:pt idx="2">
                  <c:v>79</c:v>
                </c:pt>
                <c:pt idx="3">
                  <c:v>178</c:v>
                </c:pt>
                <c:pt idx="4">
                  <c:v>53</c:v>
                </c:pt>
                <c:pt idx="5">
                  <c:v>46</c:v>
                </c:pt>
                <c:pt idx="6">
                  <c:v>75</c:v>
                </c:pt>
                <c:pt idx="7">
                  <c:v>42</c:v>
                </c:pt>
                <c:pt idx="8">
                  <c:v>52</c:v>
                </c:pt>
              </c:numCache>
            </c:numRef>
          </c:val>
          <c:extLst>
            <c:ext xmlns:c16="http://schemas.microsoft.com/office/drawing/2014/chart" uri="{C3380CC4-5D6E-409C-BE32-E72D297353CC}">
              <c16:uniqueId val="{00000001-FDC8-48EC-816D-DEBEDE6F7792}"/>
            </c:ext>
          </c:extLst>
        </c:ser>
        <c:dLbls>
          <c:showLegendKey val="0"/>
          <c:showVal val="0"/>
          <c:showCatName val="0"/>
          <c:showSerName val="0"/>
          <c:showPercent val="0"/>
          <c:showBubbleSize val="0"/>
        </c:dLbls>
        <c:gapWidth val="129"/>
        <c:overlap val="3"/>
        <c:axId val="598302384"/>
        <c:axId val="598296624"/>
      </c:barChart>
      <c:catAx>
        <c:axId val="598302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98296624"/>
        <c:crosses val="autoZero"/>
        <c:auto val="1"/>
        <c:lblAlgn val="ctr"/>
        <c:lblOffset val="100"/>
        <c:noMultiLvlLbl val="0"/>
      </c:catAx>
      <c:valAx>
        <c:axId val="59829662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98302384"/>
        <c:crosses val="autoZero"/>
        <c:crossBetween val="between"/>
      </c:valAx>
      <c:spPr>
        <a:noFill/>
        <a:ln>
          <a:noFill/>
        </a:ln>
        <a:effectLst/>
      </c:spPr>
    </c:plotArea>
    <c:legend>
      <c:legendPos val="t"/>
      <c:layout>
        <c:manualLayout>
          <c:xMode val="edge"/>
          <c:yMode val="edge"/>
          <c:x val="0.61686905169462525"/>
          <c:y val="5.1844260622038833E-2"/>
          <c:w val="0.27713137624101336"/>
          <c:h val="5.1661625414301492E-2"/>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C9951-51F5-4DDA-ADC0-562ABE4A652B}" type="doc">
      <dgm:prSet loTypeId="urn:microsoft.com/office/officeart/2005/8/layout/hList7" loCatId="picture" qsTypeId="urn:microsoft.com/office/officeart/2005/8/quickstyle/3d6" qsCatId="3D" csTypeId="urn:microsoft.com/office/officeart/2005/8/colors/accent1_2" csCatId="accent1" phldr="1"/>
      <dgm:spPr>
        <a:scene3d>
          <a:camera prst="isometricOffAxis1Right" zoom="92000">
            <a:rot lat="600000" lon="20039998" rev="0"/>
          </a:camera>
          <a:lightRig rig="balanced" dir="t">
            <a:rot lat="0" lon="0" rev="0"/>
          </a:lightRig>
        </a:scene3d>
      </dgm:spPr>
    </dgm:pt>
    <dgm:pt modelId="{464644A0-B580-41C3-8907-C50126193FE4}">
      <dgm:prSet phldrT="[Text]" custT="1"/>
      <dgm:spPr>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gm:spPr>
      <dgm:t>
        <a:bodyPr spcFirstLastPara="0" vert="horz" wrap="square" lIns="113792" tIns="113792" rIns="113792" bIns="113792" numCol="1" spcCol="1270" anchor="ctr" anchorCtr="0"/>
        <a:lstStyle/>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3 499</a:t>
          </a:r>
        </a:p>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  Assault GBH</a:t>
          </a:r>
        </a:p>
      </dgm:t>
    </dgm:pt>
    <dgm:pt modelId="{D59E22F1-91E4-4125-84B6-D295DB0FA429}" type="parTrans" cxnId="{3E596850-99B6-4015-9890-E8254924EE11}">
      <dgm:prSet/>
      <dgm:spPr/>
      <dgm:t>
        <a:bodyPr/>
        <a:lstStyle/>
        <a:p>
          <a:endParaRPr lang="en-US" sz="1800">
            <a:latin typeface="Calibri" panose="020F0502020204030204" pitchFamily="34" charset="0"/>
            <a:cs typeface="Calibri" panose="020F0502020204030204" pitchFamily="34" charset="0"/>
          </a:endParaRPr>
        </a:p>
      </dgm:t>
    </dgm:pt>
    <dgm:pt modelId="{5E2C9C4A-5B12-4B9D-A4D6-4925BD64A3D1}" type="sibTrans" cxnId="{3E596850-99B6-4015-9890-E8254924EE11}">
      <dgm:prSet/>
      <dgm:spPr/>
      <dgm:t>
        <a:bodyPr/>
        <a:lstStyle/>
        <a:p>
          <a:endParaRPr lang="en-US" sz="1800">
            <a:latin typeface="Calibri" panose="020F0502020204030204" pitchFamily="34" charset="0"/>
            <a:cs typeface="Calibri" panose="020F0502020204030204" pitchFamily="34" charset="0"/>
          </a:endParaRPr>
        </a:p>
      </dgm:t>
    </dgm:pt>
    <dgm:pt modelId="{1D8EB841-A84F-41F0-BFB3-CB0C4AA9E756}">
      <dgm:prSet phldrT="[Text]" custT="1"/>
      <dgm:spPr>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gm:spPr>
      <dgm:t>
        <a:bodyPr spcFirstLastPara="0" vert="horz" wrap="square" lIns="113792" tIns="113792" rIns="113792" bIns="113792" numCol="1" spcCol="1270" anchor="ctr" anchorCtr="0"/>
        <a:lstStyle/>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47</a:t>
          </a:r>
        </a:p>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Rape</a:t>
          </a:r>
        </a:p>
      </dgm:t>
    </dgm:pt>
    <dgm:pt modelId="{A10EA518-840C-4040-9910-F5C52B85363F}" type="parTrans" cxnId="{0C3CAAC9-D8F7-4740-B8DF-8C402D96C46C}">
      <dgm:prSet/>
      <dgm:spPr/>
      <dgm:t>
        <a:bodyPr/>
        <a:lstStyle/>
        <a:p>
          <a:endParaRPr lang="en-US" sz="1800">
            <a:latin typeface="Calibri" panose="020F0502020204030204" pitchFamily="34" charset="0"/>
            <a:cs typeface="Calibri" panose="020F0502020204030204" pitchFamily="34" charset="0"/>
          </a:endParaRPr>
        </a:p>
      </dgm:t>
    </dgm:pt>
    <dgm:pt modelId="{8EC5A242-156E-4A5F-9378-67BA758FEA12}" type="sibTrans" cxnId="{0C3CAAC9-D8F7-4740-B8DF-8C402D96C46C}">
      <dgm:prSet/>
      <dgm:spPr/>
      <dgm:t>
        <a:bodyPr/>
        <a:lstStyle/>
        <a:p>
          <a:endParaRPr lang="en-US" sz="1800">
            <a:latin typeface="Calibri" panose="020F0502020204030204" pitchFamily="34" charset="0"/>
            <a:cs typeface="Calibri" panose="020F0502020204030204" pitchFamily="34" charset="0"/>
          </a:endParaRPr>
        </a:p>
      </dgm:t>
    </dgm:pt>
    <dgm:pt modelId="{93619127-3469-4E37-95C6-4B06DD2DC1C4}">
      <dgm:prSet phldrT="[Text]" custT="1"/>
      <dgm:spPr>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gm:spPr>
      <dgm:t>
        <a:bodyPr spcFirstLastPara="0" vert="horz" wrap="square" lIns="113792" tIns="113792" rIns="113792" bIns="113792" numCol="1" spcCol="1270" anchor="ctr" anchorCtr="0"/>
        <a:lstStyle/>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228</a:t>
          </a:r>
        </a:p>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Murder</a:t>
          </a:r>
        </a:p>
      </dgm:t>
    </dgm:pt>
    <dgm:pt modelId="{6D00B555-7FF7-4268-9F1C-A8CE3757B4D1}" type="parTrans" cxnId="{4F0056DE-B8BE-48F8-B5ED-FB67EE8F6955}">
      <dgm:prSet/>
      <dgm:spPr/>
      <dgm:t>
        <a:bodyPr/>
        <a:lstStyle/>
        <a:p>
          <a:endParaRPr lang="en-US" sz="1800">
            <a:latin typeface="Calibri" panose="020F0502020204030204" pitchFamily="34" charset="0"/>
            <a:cs typeface="Calibri" panose="020F0502020204030204" pitchFamily="34" charset="0"/>
          </a:endParaRPr>
        </a:p>
      </dgm:t>
    </dgm:pt>
    <dgm:pt modelId="{4C29C4A8-2624-4D13-9CF3-DEEFF2806C88}" type="sibTrans" cxnId="{4F0056DE-B8BE-48F8-B5ED-FB67EE8F6955}">
      <dgm:prSet/>
      <dgm:spPr/>
      <dgm:t>
        <a:bodyPr/>
        <a:lstStyle/>
        <a:p>
          <a:endParaRPr lang="en-US" sz="1800">
            <a:latin typeface="Calibri" panose="020F0502020204030204" pitchFamily="34" charset="0"/>
            <a:cs typeface="Calibri" panose="020F0502020204030204" pitchFamily="34" charset="0"/>
          </a:endParaRPr>
        </a:p>
      </dgm:t>
    </dgm:pt>
    <dgm:pt modelId="{D4FDF1EC-DC02-49C0-939F-984DCBC56A5D}">
      <dgm:prSet custT="1"/>
      <dgm:spPr>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gm:spPr>
      <dgm:t>
        <a:bodyPr spcFirstLastPara="0" vert="horz" wrap="square" lIns="113792" tIns="113792" rIns="113792" bIns="113792" numCol="1" spcCol="1270" anchor="ctr" anchorCtr="0"/>
        <a:lstStyle/>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350</a:t>
          </a:r>
        </a:p>
        <a:p>
          <a:pPr marL="0" algn="ctr" defTabSz="914400" rtl="0" eaLnBrk="1" latinLnBrk="0" hangingPunct="1"/>
          <a:r>
            <a:rPr lang="en-US" sz="1800" b="1" kern="1200" dirty="0">
              <a:solidFill>
                <a:sysClr val="window" lastClr="FFFFFF"/>
              </a:solidFill>
              <a:latin typeface="Calibri" panose="020F0502020204030204" pitchFamily="34" charset="0"/>
              <a:ea typeface="+mn-ea"/>
              <a:cs typeface="Calibri" panose="020F0502020204030204" pitchFamily="34" charset="0"/>
            </a:rPr>
            <a:t>Attempted murder</a:t>
          </a:r>
        </a:p>
      </dgm:t>
    </dgm:pt>
    <dgm:pt modelId="{BD942FBF-E7AE-440C-9C8A-7D8D0CE766C3}" type="parTrans" cxnId="{4C810316-0941-4B66-94D9-FEE21147BA7C}">
      <dgm:prSet/>
      <dgm:spPr/>
      <dgm:t>
        <a:bodyPr/>
        <a:lstStyle/>
        <a:p>
          <a:endParaRPr lang="en-US" sz="1800">
            <a:latin typeface="Calibri" panose="020F0502020204030204" pitchFamily="34" charset="0"/>
            <a:cs typeface="Calibri" panose="020F0502020204030204" pitchFamily="34" charset="0"/>
          </a:endParaRPr>
        </a:p>
      </dgm:t>
    </dgm:pt>
    <dgm:pt modelId="{367DE72D-D768-467B-93E5-A440554BACB5}" type="sibTrans" cxnId="{4C810316-0941-4B66-94D9-FEE21147BA7C}">
      <dgm:prSet/>
      <dgm:spPr/>
      <dgm:t>
        <a:bodyPr/>
        <a:lstStyle/>
        <a:p>
          <a:endParaRPr lang="en-US" sz="1800">
            <a:latin typeface="Calibri" panose="020F0502020204030204" pitchFamily="34" charset="0"/>
            <a:cs typeface="Calibri" panose="020F0502020204030204" pitchFamily="34" charset="0"/>
          </a:endParaRPr>
        </a:p>
      </dgm:t>
    </dgm:pt>
    <dgm:pt modelId="{FF73E65B-63BD-44A5-BEBE-CD8326B902B6}" type="pres">
      <dgm:prSet presAssocID="{7C6C9951-51F5-4DDA-ADC0-562ABE4A652B}" presName="Name0" presStyleCnt="0">
        <dgm:presLayoutVars>
          <dgm:dir/>
          <dgm:resizeHandles val="exact"/>
        </dgm:presLayoutVars>
      </dgm:prSet>
      <dgm:spPr/>
    </dgm:pt>
    <dgm:pt modelId="{52CFFC82-FCB6-4CF4-97ED-9CC9079C56A2}" type="pres">
      <dgm:prSet presAssocID="{7C6C9951-51F5-4DDA-ADC0-562ABE4A652B}" presName="fgShape" presStyleLbl="fgShp" presStyleIdx="0" presStyleCnt="1"/>
      <dgm:spPr>
        <a:xfrm>
          <a:off x="243839" y="1077158"/>
          <a:ext cx="5608320" cy="201967"/>
        </a:xfrm>
        <a:prstGeom prst="leftRightArrow">
          <a:avLst/>
        </a:prstGeom>
        <a:solidFill>
          <a:srgbClr val="4F81BD">
            <a:tint val="60000"/>
            <a:hueOff val="0"/>
            <a:satOff val="0"/>
            <a:lumOff val="0"/>
            <a:alphaOff val="0"/>
          </a:srgbClr>
        </a:solidFill>
        <a:ln>
          <a:noFill/>
        </a:ln>
        <a:effectLst>
          <a:outerShdw blurRad="40000" dist="23000" dir="5400000" rotWithShape="0">
            <a:srgbClr val="000000">
              <a:alpha val="35000"/>
            </a:srgbClr>
          </a:outerShdw>
        </a:effectLst>
        <a:sp3d z="50080" prstMaterial="plastic">
          <a:bevelT w="50800" h="50800"/>
          <a:bevelB w="50800" h="50800"/>
        </a:sp3d>
      </dgm:spPr>
    </dgm:pt>
    <dgm:pt modelId="{20359EB0-4599-4CE5-ADA0-B67FC3CAD4C5}" type="pres">
      <dgm:prSet presAssocID="{7C6C9951-51F5-4DDA-ADC0-562ABE4A652B}" presName="linComp" presStyleCnt="0"/>
      <dgm:spPr/>
    </dgm:pt>
    <dgm:pt modelId="{4B93301F-73D4-49E9-8647-FD8A30062ECF}" type="pres">
      <dgm:prSet presAssocID="{464644A0-B580-41C3-8907-C50126193FE4}" presName="compNode" presStyleCnt="0"/>
      <dgm:spPr/>
    </dgm:pt>
    <dgm:pt modelId="{AB2900D1-0E11-4CAD-A297-A7977739D8A3}" type="pres">
      <dgm:prSet presAssocID="{464644A0-B580-41C3-8907-C50126193FE4}" presName="bkgdShape" presStyleLbl="node1" presStyleIdx="0" presStyleCnt="4" custLinFactNeighborX="-7009" custLinFactNeighborY="-13840"/>
      <dgm:spPr>
        <a:xfrm>
          <a:off x="0" y="0"/>
          <a:ext cx="1488959" cy="1788528"/>
        </a:xfrm>
        <a:prstGeom prst="roundRect">
          <a:avLst>
            <a:gd name="adj" fmla="val 10000"/>
          </a:avLst>
        </a:prstGeom>
      </dgm:spPr>
    </dgm:pt>
    <dgm:pt modelId="{6DA09237-5042-440E-A4F1-E2453102B2E6}" type="pres">
      <dgm:prSet presAssocID="{464644A0-B580-41C3-8907-C50126193FE4}" presName="nodeTx" presStyleLbl="node1" presStyleIdx="0" presStyleCnt="4">
        <dgm:presLayoutVars>
          <dgm:bulletEnabled val="1"/>
        </dgm:presLayoutVars>
      </dgm:prSet>
      <dgm:spPr/>
    </dgm:pt>
    <dgm:pt modelId="{E28F7CD8-66D5-4E76-BA47-D8DFAD582205}" type="pres">
      <dgm:prSet presAssocID="{464644A0-B580-41C3-8907-C50126193FE4}" presName="invisiNode" presStyleLbl="node1" presStyleIdx="0" presStyleCnt="4"/>
      <dgm:spPr/>
    </dgm:pt>
    <dgm:pt modelId="{15A3C727-4B91-4F31-8A3D-08AE12C2943D}" type="pres">
      <dgm:prSet presAssocID="{464644A0-B580-41C3-8907-C50126193FE4}" presName="imagNode" presStyleLbl="fgImgPlace1" presStyleIdx="0" presStyleCnt="4"/>
      <dgm:spPr>
        <a:xfrm>
          <a:off x="522122" y="80786"/>
          <a:ext cx="448367" cy="44836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gm:spPr>
    </dgm:pt>
    <dgm:pt modelId="{651C63AA-E762-401E-8F57-83C15A3E952F}" type="pres">
      <dgm:prSet presAssocID="{5E2C9C4A-5B12-4B9D-A4D6-4925BD64A3D1}" presName="sibTrans" presStyleLbl="sibTrans2D1" presStyleIdx="0" presStyleCnt="0"/>
      <dgm:spPr/>
    </dgm:pt>
    <dgm:pt modelId="{13B0DDC9-CB1E-4F4C-8B16-E3D07305E486}" type="pres">
      <dgm:prSet presAssocID="{1D8EB841-A84F-41F0-BFB3-CB0C4AA9E756}" presName="compNode" presStyleCnt="0"/>
      <dgm:spPr/>
    </dgm:pt>
    <dgm:pt modelId="{89949CD8-B21D-425C-8910-E44A84C16B49}" type="pres">
      <dgm:prSet presAssocID="{1D8EB841-A84F-41F0-BFB3-CB0C4AA9E756}" presName="bkgdShape" presStyleLbl="node1" presStyleIdx="1" presStyleCnt="4" custLinFactNeighborX="1228" custLinFactNeighborY="2639"/>
      <dgm:spPr>
        <a:xfrm>
          <a:off x="1535048" y="0"/>
          <a:ext cx="1488959" cy="1788528"/>
        </a:xfrm>
        <a:prstGeom prst="roundRect">
          <a:avLst>
            <a:gd name="adj" fmla="val 10000"/>
          </a:avLst>
        </a:prstGeom>
      </dgm:spPr>
    </dgm:pt>
    <dgm:pt modelId="{FF60D577-0D3C-4BF8-A4BC-244ACB24BA95}" type="pres">
      <dgm:prSet presAssocID="{1D8EB841-A84F-41F0-BFB3-CB0C4AA9E756}" presName="nodeTx" presStyleLbl="node1" presStyleIdx="1" presStyleCnt="4">
        <dgm:presLayoutVars>
          <dgm:bulletEnabled val="1"/>
        </dgm:presLayoutVars>
      </dgm:prSet>
      <dgm:spPr/>
    </dgm:pt>
    <dgm:pt modelId="{FE97E161-09FA-4C32-8E43-067703D47CFD}" type="pres">
      <dgm:prSet presAssocID="{1D8EB841-A84F-41F0-BFB3-CB0C4AA9E756}" presName="invisiNode" presStyleLbl="node1" presStyleIdx="1" presStyleCnt="4"/>
      <dgm:spPr/>
    </dgm:pt>
    <dgm:pt modelId="{FF0FB5C6-0C3B-4CEB-925F-7A8CE59800B9}" type="pres">
      <dgm:prSet presAssocID="{1D8EB841-A84F-41F0-BFB3-CB0C4AA9E756}" presName="imagNode" presStyleLbl="fgImgPlace1" presStyleIdx="1" presStyleCnt="4"/>
      <dgm:spPr>
        <a:xfrm>
          <a:off x="2056585" y="80786"/>
          <a:ext cx="448367" cy="448367"/>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z="50080" prstMaterial="plastic">
          <a:bevelT w="50800" h="50800"/>
          <a:bevelB w="50800" h="50800"/>
        </a:sp3d>
      </dgm:spPr>
    </dgm:pt>
    <dgm:pt modelId="{A3DFAE4D-D97D-4229-9861-7ADFE16C670E}" type="pres">
      <dgm:prSet presAssocID="{8EC5A242-156E-4A5F-9378-67BA758FEA12}" presName="sibTrans" presStyleLbl="sibTrans2D1" presStyleIdx="0" presStyleCnt="0"/>
      <dgm:spPr/>
    </dgm:pt>
    <dgm:pt modelId="{2D1871E7-EF0E-4EE2-9200-BBE05E9E470F}" type="pres">
      <dgm:prSet presAssocID="{D4FDF1EC-DC02-49C0-939F-984DCBC56A5D}" presName="compNode" presStyleCnt="0"/>
      <dgm:spPr/>
    </dgm:pt>
    <dgm:pt modelId="{019E8C1A-30CD-41CC-B78A-C1A7F19DA97E}" type="pres">
      <dgm:prSet presAssocID="{D4FDF1EC-DC02-49C0-939F-984DCBC56A5D}" presName="bkgdShape" presStyleLbl="node1" presStyleIdx="2" presStyleCnt="4"/>
      <dgm:spPr>
        <a:xfrm>
          <a:off x="3068677" y="0"/>
          <a:ext cx="1488959" cy="1788528"/>
        </a:xfrm>
        <a:prstGeom prst="roundRect">
          <a:avLst>
            <a:gd name="adj" fmla="val 10000"/>
          </a:avLst>
        </a:prstGeom>
      </dgm:spPr>
    </dgm:pt>
    <dgm:pt modelId="{E130B038-E0EA-4DEE-A283-A7390907A731}" type="pres">
      <dgm:prSet presAssocID="{D4FDF1EC-DC02-49C0-939F-984DCBC56A5D}" presName="nodeTx" presStyleLbl="node1" presStyleIdx="2" presStyleCnt="4">
        <dgm:presLayoutVars>
          <dgm:bulletEnabled val="1"/>
        </dgm:presLayoutVars>
      </dgm:prSet>
      <dgm:spPr/>
    </dgm:pt>
    <dgm:pt modelId="{73D61AFD-5AB4-4753-B8F4-3C7E21F1F7B7}" type="pres">
      <dgm:prSet presAssocID="{D4FDF1EC-DC02-49C0-939F-984DCBC56A5D}" presName="invisiNode" presStyleLbl="node1" presStyleIdx="2" presStyleCnt="4"/>
      <dgm:spPr/>
    </dgm:pt>
    <dgm:pt modelId="{BF4A46EE-FCA2-44F9-99B5-B987138F075B}" type="pres">
      <dgm:prSet presAssocID="{D4FDF1EC-DC02-49C0-939F-984DCBC56A5D}" presName="imagNode" presStyleLbl="fgImgPlace1" presStyleIdx="2" presStyleCnt="4"/>
      <dgm:spPr>
        <a:xfrm>
          <a:off x="3591047" y="80786"/>
          <a:ext cx="448367" cy="448367"/>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z="50080" prstMaterial="plastic">
          <a:bevelT w="50800" h="50800"/>
          <a:bevelB w="50800" h="50800"/>
        </a:sp3d>
      </dgm:spPr>
    </dgm:pt>
    <dgm:pt modelId="{92B6B3C6-7438-4429-B46E-C0EFD990AD38}" type="pres">
      <dgm:prSet presAssocID="{367DE72D-D768-467B-93E5-A440554BACB5}" presName="sibTrans" presStyleLbl="sibTrans2D1" presStyleIdx="0" presStyleCnt="0"/>
      <dgm:spPr/>
    </dgm:pt>
    <dgm:pt modelId="{65B7E633-2E53-48B5-842C-5231194E3480}" type="pres">
      <dgm:prSet presAssocID="{93619127-3469-4E37-95C6-4B06DD2DC1C4}" presName="compNode" presStyleCnt="0"/>
      <dgm:spPr/>
    </dgm:pt>
    <dgm:pt modelId="{2F0B005A-7D79-4893-9C58-1A08451BF408}" type="pres">
      <dgm:prSet presAssocID="{93619127-3469-4E37-95C6-4B06DD2DC1C4}" presName="bkgdShape" presStyleLbl="node1" presStyleIdx="3" presStyleCnt="4" custLinFactNeighborX="38695" custLinFactNeighborY="11073"/>
      <dgm:spPr>
        <a:xfrm>
          <a:off x="4603726" y="0"/>
          <a:ext cx="1488959" cy="1788528"/>
        </a:xfrm>
        <a:prstGeom prst="roundRect">
          <a:avLst>
            <a:gd name="adj" fmla="val 10000"/>
          </a:avLst>
        </a:prstGeom>
      </dgm:spPr>
    </dgm:pt>
    <dgm:pt modelId="{6F05B2EB-651B-4A7C-ACEF-9B712B79C392}" type="pres">
      <dgm:prSet presAssocID="{93619127-3469-4E37-95C6-4B06DD2DC1C4}" presName="nodeTx" presStyleLbl="node1" presStyleIdx="3" presStyleCnt="4">
        <dgm:presLayoutVars>
          <dgm:bulletEnabled val="1"/>
        </dgm:presLayoutVars>
      </dgm:prSet>
      <dgm:spPr/>
    </dgm:pt>
    <dgm:pt modelId="{CB679186-A94D-4E04-8485-CBD6AEDB14E7}" type="pres">
      <dgm:prSet presAssocID="{93619127-3469-4E37-95C6-4B06DD2DC1C4}" presName="invisiNode" presStyleLbl="node1" presStyleIdx="3" presStyleCnt="4"/>
      <dgm:spPr/>
    </dgm:pt>
    <dgm:pt modelId="{F8DFD644-9D62-4C81-9159-CBAA03F673FE}" type="pres">
      <dgm:prSet presAssocID="{93619127-3469-4E37-95C6-4B06DD2DC1C4}" presName="imagNode" presStyleLbl="fgImgPlace1" presStyleIdx="3" presStyleCnt="4"/>
      <dgm:spPr>
        <a:xfrm>
          <a:off x="5125510" y="80786"/>
          <a:ext cx="448367" cy="448367"/>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z="50080" prstMaterial="plastic">
          <a:bevelT w="50800" h="50800"/>
          <a:bevelB w="50800" h="50800"/>
        </a:sp3d>
      </dgm:spPr>
    </dgm:pt>
  </dgm:ptLst>
  <dgm:cxnLst>
    <dgm:cxn modelId="{4C810316-0941-4B66-94D9-FEE21147BA7C}" srcId="{7C6C9951-51F5-4DDA-ADC0-562ABE4A652B}" destId="{D4FDF1EC-DC02-49C0-939F-984DCBC56A5D}" srcOrd="2" destOrd="0" parTransId="{BD942FBF-E7AE-440C-9C8A-7D8D0CE766C3}" sibTransId="{367DE72D-D768-467B-93E5-A440554BACB5}"/>
    <dgm:cxn modelId="{D7942C26-EA9C-4A3C-BC74-E99D92C228C4}" type="presOf" srcId="{464644A0-B580-41C3-8907-C50126193FE4}" destId="{6DA09237-5042-440E-A4F1-E2453102B2E6}" srcOrd="1" destOrd="0" presId="urn:microsoft.com/office/officeart/2005/8/layout/hList7"/>
    <dgm:cxn modelId="{7B9B5C45-21E9-47FC-99A8-8C2CE1430F8E}" type="presOf" srcId="{93619127-3469-4E37-95C6-4B06DD2DC1C4}" destId="{6F05B2EB-651B-4A7C-ACEF-9B712B79C392}" srcOrd="1" destOrd="0" presId="urn:microsoft.com/office/officeart/2005/8/layout/hList7"/>
    <dgm:cxn modelId="{3E596850-99B6-4015-9890-E8254924EE11}" srcId="{7C6C9951-51F5-4DDA-ADC0-562ABE4A652B}" destId="{464644A0-B580-41C3-8907-C50126193FE4}" srcOrd="0" destOrd="0" parTransId="{D59E22F1-91E4-4125-84B6-D295DB0FA429}" sibTransId="{5E2C9C4A-5B12-4B9D-A4D6-4925BD64A3D1}"/>
    <dgm:cxn modelId="{754CAE65-0580-4AF0-A9D5-830EAD1F0E0F}" type="presOf" srcId="{7C6C9951-51F5-4DDA-ADC0-562ABE4A652B}" destId="{FF73E65B-63BD-44A5-BEBE-CD8326B902B6}" srcOrd="0" destOrd="0" presId="urn:microsoft.com/office/officeart/2005/8/layout/hList7"/>
    <dgm:cxn modelId="{18E1D168-C968-4B04-8B74-E9CBE017DE95}" type="presOf" srcId="{1D8EB841-A84F-41F0-BFB3-CB0C4AA9E756}" destId="{FF60D577-0D3C-4BF8-A4BC-244ACB24BA95}" srcOrd="1" destOrd="0" presId="urn:microsoft.com/office/officeart/2005/8/layout/hList7"/>
    <dgm:cxn modelId="{77E57E6E-BBA2-4787-8FE4-B955733535EB}" type="presOf" srcId="{5E2C9C4A-5B12-4B9D-A4D6-4925BD64A3D1}" destId="{651C63AA-E762-401E-8F57-83C15A3E952F}" srcOrd="0" destOrd="0" presId="urn:microsoft.com/office/officeart/2005/8/layout/hList7"/>
    <dgm:cxn modelId="{132AD47B-231A-4612-A5EB-BA8C818F318C}" type="presOf" srcId="{D4FDF1EC-DC02-49C0-939F-984DCBC56A5D}" destId="{019E8C1A-30CD-41CC-B78A-C1A7F19DA97E}" srcOrd="0" destOrd="0" presId="urn:microsoft.com/office/officeart/2005/8/layout/hList7"/>
    <dgm:cxn modelId="{A3DBD89F-56F1-4980-8C8A-44722DC3F97B}" type="presOf" srcId="{1D8EB841-A84F-41F0-BFB3-CB0C4AA9E756}" destId="{89949CD8-B21D-425C-8910-E44A84C16B49}" srcOrd="0" destOrd="0" presId="urn:microsoft.com/office/officeart/2005/8/layout/hList7"/>
    <dgm:cxn modelId="{3A388CAD-14DA-4DB0-BBA7-CAF6E68686B8}" type="presOf" srcId="{367DE72D-D768-467B-93E5-A440554BACB5}" destId="{92B6B3C6-7438-4429-B46E-C0EFD990AD38}" srcOrd="0" destOrd="0" presId="urn:microsoft.com/office/officeart/2005/8/layout/hList7"/>
    <dgm:cxn modelId="{ECCDB3C4-23E1-46CD-883B-3C3302E32203}" type="presOf" srcId="{8EC5A242-156E-4A5F-9378-67BA758FEA12}" destId="{A3DFAE4D-D97D-4229-9861-7ADFE16C670E}" srcOrd="0" destOrd="0" presId="urn:microsoft.com/office/officeart/2005/8/layout/hList7"/>
    <dgm:cxn modelId="{0C3CAAC9-D8F7-4740-B8DF-8C402D96C46C}" srcId="{7C6C9951-51F5-4DDA-ADC0-562ABE4A652B}" destId="{1D8EB841-A84F-41F0-BFB3-CB0C4AA9E756}" srcOrd="1" destOrd="0" parTransId="{A10EA518-840C-4040-9910-F5C52B85363F}" sibTransId="{8EC5A242-156E-4A5F-9378-67BA758FEA12}"/>
    <dgm:cxn modelId="{4F0056DE-B8BE-48F8-B5ED-FB67EE8F6955}" srcId="{7C6C9951-51F5-4DDA-ADC0-562ABE4A652B}" destId="{93619127-3469-4E37-95C6-4B06DD2DC1C4}" srcOrd="3" destOrd="0" parTransId="{6D00B555-7FF7-4268-9F1C-A8CE3757B4D1}" sibTransId="{4C29C4A8-2624-4D13-9CF3-DEEFF2806C88}"/>
    <dgm:cxn modelId="{9095C0DE-77D9-4FC2-9B14-749C5097E74E}" type="presOf" srcId="{464644A0-B580-41C3-8907-C50126193FE4}" destId="{AB2900D1-0E11-4CAD-A297-A7977739D8A3}" srcOrd="0" destOrd="0" presId="urn:microsoft.com/office/officeart/2005/8/layout/hList7"/>
    <dgm:cxn modelId="{CCC772DF-D3D4-49F2-B933-691945161FF0}" type="presOf" srcId="{D4FDF1EC-DC02-49C0-939F-984DCBC56A5D}" destId="{E130B038-E0EA-4DEE-A283-A7390907A731}" srcOrd="1" destOrd="0" presId="urn:microsoft.com/office/officeart/2005/8/layout/hList7"/>
    <dgm:cxn modelId="{EFF2A7E2-8032-4C8B-82F3-53C45B861F0C}" type="presOf" srcId="{93619127-3469-4E37-95C6-4B06DD2DC1C4}" destId="{2F0B005A-7D79-4893-9C58-1A08451BF408}" srcOrd="0" destOrd="0" presId="urn:microsoft.com/office/officeart/2005/8/layout/hList7"/>
    <dgm:cxn modelId="{F2FC1A2C-D44A-4058-9F20-9CF254949C8A}" type="presParOf" srcId="{FF73E65B-63BD-44A5-BEBE-CD8326B902B6}" destId="{52CFFC82-FCB6-4CF4-97ED-9CC9079C56A2}" srcOrd="0" destOrd="0" presId="urn:microsoft.com/office/officeart/2005/8/layout/hList7"/>
    <dgm:cxn modelId="{DF9DD682-1196-44D9-B64B-3C9CFD02D632}" type="presParOf" srcId="{FF73E65B-63BD-44A5-BEBE-CD8326B902B6}" destId="{20359EB0-4599-4CE5-ADA0-B67FC3CAD4C5}" srcOrd="1" destOrd="0" presId="urn:microsoft.com/office/officeart/2005/8/layout/hList7"/>
    <dgm:cxn modelId="{30475EBF-7CC5-4289-865F-6D7FEC202B42}" type="presParOf" srcId="{20359EB0-4599-4CE5-ADA0-B67FC3CAD4C5}" destId="{4B93301F-73D4-49E9-8647-FD8A30062ECF}" srcOrd="0" destOrd="0" presId="urn:microsoft.com/office/officeart/2005/8/layout/hList7"/>
    <dgm:cxn modelId="{60D4975F-B0D9-44C7-AAD1-D5285E71C803}" type="presParOf" srcId="{4B93301F-73D4-49E9-8647-FD8A30062ECF}" destId="{AB2900D1-0E11-4CAD-A297-A7977739D8A3}" srcOrd="0" destOrd="0" presId="urn:microsoft.com/office/officeart/2005/8/layout/hList7"/>
    <dgm:cxn modelId="{4F170339-BC38-4E12-8278-469827F166E9}" type="presParOf" srcId="{4B93301F-73D4-49E9-8647-FD8A30062ECF}" destId="{6DA09237-5042-440E-A4F1-E2453102B2E6}" srcOrd="1" destOrd="0" presId="urn:microsoft.com/office/officeart/2005/8/layout/hList7"/>
    <dgm:cxn modelId="{5C35F965-034D-43E1-AC5B-1E476F7B3E8D}" type="presParOf" srcId="{4B93301F-73D4-49E9-8647-FD8A30062ECF}" destId="{E28F7CD8-66D5-4E76-BA47-D8DFAD582205}" srcOrd="2" destOrd="0" presId="urn:microsoft.com/office/officeart/2005/8/layout/hList7"/>
    <dgm:cxn modelId="{D13DF0AF-AD8D-4235-A19D-BD75F8B8AD84}" type="presParOf" srcId="{4B93301F-73D4-49E9-8647-FD8A30062ECF}" destId="{15A3C727-4B91-4F31-8A3D-08AE12C2943D}" srcOrd="3" destOrd="0" presId="urn:microsoft.com/office/officeart/2005/8/layout/hList7"/>
    <dgm:cxn modelId="{CDFD931D-C0FD-49EB-9C4F-531707D03E42}" type="presParOf" srcId="{20359EB0-4599-4CE5-ADA0-B67FC3CAD4C5}" destId="{651C63AA-E762-401E-8F57-83C15A3E952F}" srcOrd="1" destOrd="0" presId="urn:microsoft.com/office/officeart/2005/8/layout/hList7"/>
    <dgm:cxn modelId="{BACF6011-1EB4-44F4-9495-2E25771ECC75}" type="presParOf" srcId="{20359EB0-4599-4CE5-ADA0-B67FC3CAD4C5}" destId="{13B0DDC9-CB1E-4F4C-8B16-E3D07305E486}" srcOrd="2" destOrd="0" presId="urn:microsoft.com/office/officeart/2005/8/layout/hList7"/>
    <dgm:cxn modelId="{8BB149CC-0ACD-497A-A2B0-5847925F1CD2}" type="presParOf" srcId="{13B0DDC9-CB1E-4F4C-8B16-E3D07305E486}" destId="{89949CD8-B21D-425C-8910-E44A84C16B49}" srcOrd="0" destOrd="0" presId="urn:microsoft.com/office/officeart/2005/8/layout/hList7"/>
    <dgm:cxn modelId="{BBE695D7-A1FB-4EFC-A235-CE16F2F12B10}" type="presParOf" srcId="{13B0DDC9-CB1E-4F4C-8B16-E3D07305E486}" destId="{FF60D577-0D3C-4BF8-A4BC-244ACB24BA95}" srcOrd="1" destOrd="0" presId="urn:microsoft.com/office/officeart/2005/8/layout/hList7"/>
    <dgm:cxn modelId="{4AA946CF-FD1C-4D9B-A62A-1B20B2DBA5C9}" type="presParOf" srcId="{13B0DDC9-CB1E-4F4C-8B16-E3D07305E486}" destId="{FE97E161-09FA-4C32-8E43-067703D47CFD}" srcOrd="2" destOrd="0" presId="urn:microsoft.com/office/officeart/2005/8/layout/hList7"/>
    <dgm:cxn modelId="{E586D15A-210C-46DF-BC57-73916779DFCE}" type="presParOf" srcId="{13B0DDC9-CB1E-4F4C-8B16-E3D07305E486}" destId="{FF0FB5C6-0C3B-4CEB-925F-7A8CE59800B9}" srcOrd="3" destOrd="0" presId="urn:microsoft.com/office/officeart/2005/8/layout/hList7"/>
    <dgm:cxn modelId="{8D63EEB8-2601-433D-9A5B-A2CA0B2A9982}" type="presParOf" srcId="{20359EB0-4599-4CE5-ADA0-B67FC3CAD4C5}" destId="{A3DFAE4D-D97D-4229-9861-7ADFE16C670E}" srcOrd="3" destOrd="0" presId="urn:microsoft.com/office/officeart/2005/8/layout/hList7"/>
    <dgm:cxn modelId="{8010712B-8395-44C4-94BD-E896D1B89409}" type="presParOf" srcId="{20359EB0-4599-4CE5-ADA0-B67FC3CAD4C5}" destId="{2D1871E7-EF0E-4EE2-9200-BBE05E9E470F}" srcOrd="4" destOrd="0" presId="urn:microsoft.com/office/officeart/2005/8/layout/hList7"/>
    <dgm:cxn modelId="{040B23FB-7B57-464E-B1D0-7FECB1DDDE0B}" type="presParOf" srcId="{2D1871E7-EF0E-4EE2-9200-BBE05E9E470F}" destId="{019E8C1A-30CD-41CC-B78A-C1A7F19DA97E}" srcOrd="0" destOrd="0" presId="urn:microsoft.com/office/officeart/2005/8/layout/hList7"/>
    <dgm:cxn modelId="{E419727D-C1EC-40D8-8AEB-BAD6EBDCA753}" type="presParOf" srcId="{2D1871E7-EF0E-4EE2-9200-BBE05E9E470F}" destId="{E130B038-E0EA-4DEE-A283-A7390907A731}" srcOrd="1" destOrd="0" presId="urn:microsoft.com/office/officeart/2005/8/layout/hList7"/>
    <dgm:cxn modelId="{C639DE37-ABD7-4E9E-8544-C92FCD077FB7}" type="presParOf" srcId="{2D1871E7-EF0E-4EE2-9200-BBE05E9E470F}" destId="{73D61AFD-5AB4-4753-B8F4-3C7E21F1F7B7}" srcOrd="2" destOrd="0" presId="urn:microsoft.com/office/officeart/2005/8/layout/hList7"/>
    <dgm:cxn modelId="{82AC36D5-0625-46F0-8D38-C84B4DF13899}" type="presParOf" srcId="{2D1871E7-EF0E-4EE2-9200-BBE05E9E470F}" destId="{BF4A46EE-FCA2-44F9-99B5-B987138F075B}" srcOrd="3" destOrd="0" presId="urn:microsoft.com/office/officeart/2005/8/layout/hList7"/>
    <dgm:cxn modelId="{7E457880-5B98-4035-B79A-7029765ED40A}" type="presParOf" srcId="{20359EB0-4599-4CE5-ADA0-B67FC3CAD4C5}" destId="{92B6B3C6-7438-4429-B46E-C0EFD990AD38}" srcOrd="5" destOrd="0" presId="urn:microsoft.com/office/officeart/2005/8/layout/hList7"/>
    <dgm:cxn modelId="{B38BB0A0-542C-450C-9116-72DEDCA30145}" type="presParOf" srcId="{20359EB0-4599-4CE5-ADA0-B67FC3CAD4C5}" destId="{65B7E633-2E53-48B5-842C-5231194E3480}" srcOrd="6" destOrd="0" presId="urn:microsoft.com/office/officeart/2005/8/layout/hList7"/>
    <dgm:cxn modelId="{76D517DD-DCFD-44E0-8249-12E00FEE3442}" type="presParOf" srcId="{65B7E633-2E53-48B5-842C-5231194E3480}" destId="{2F0B005A-7D79-4893-9C58-1A08451BF408}" srcOrd="0" destOrd="0" presId="urn:microsoft.com/office/officeart/2005/8/layout/hList7"/>
    <dgm:cxn modelId="{DE6E5759-A1EB-4ADB-BB7B-BAFE22BF5540}" type="presParOf" srcId="{65B7E633-2E53-48B5-842C-5231194E3480}" destId="{6F05B2EB-651B-4A7C-ACEF-9B712B79C392}" srcOrd="1" destOrd="0" presId="urn:microsoft.com/office/officeart/2005/8/layout/hList7"/>
    <dgm:cxn modelId="{5B708CAB-F5B0-482A-A8EE-29DD9A164EDC}" type="presParOf" srcId="{65B7E633-2E53-48B5-842C-5231194E3480}" destId="{CB679186-A94D-4E04-8485-CBD6AEDB14E7}" srcOrd="2" destOrd="0" presId="urn:microsoft.com/office/officeart/2005/8/layout/hList7"/>
    <dgm:cxn modelId="{235BC52D-B226-4B45-A9AF-0A1B396653F5}" type="presParOf" srcId="{65B7E633-2E53-48B5-842C-5231194E3480}" destId="{F8DFD644-9D62-4C81-9159-CBAA03F673F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CEB75-4A04-4F06-A8C1-E2FEDB8B8220}"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ZA"/>
        </a:p>
      </dgm:t>
    </dgm:pt>
    <dgm:pt modelId="{7295497F-1A8C-4274-B229-DAF4304CB4A4}">
      <dgm:prSet phldrT="[Text]"/>
      <dgm:spPr>
        <a:solidFill>
          <a:schemeClr val="bg1">
            <a:lumMod val="50000"/>
          </a:schemeClr>
        </a:solidFill>
      </dgm:spPr>
      <dgm:t>
        <a:bodyPr/>
        <a:lstStyle/>
        <a:p>
          <a:r>
            <a:rPr lang="en-ZA" b="1" dirty="0"/>
            <a:t>Merchant retail</a:t>
          </a:r>
        </a:p>
        <a:p>
          <a:r>
            <a:rPr lang="en-ZA" b="1" dirty="0"/>
            <a:t>0</a:t>
          </a:r>
        </a:p>
      </dgm:t>
    </dgm:pt>
    <dgm:pt modelId="{52755C8C-C73D-49F5-8049-244A8B6E5FDC}" type="parTrans" cxnId="{F9D6C669-4CEF-41D8-95AE-903166F0A7C9}">
      <dgm:prSet/>
      <dgm:spPr/>
      <dgm:t>
        <a:bodyPr/>
        <a:lstStyle/>
        <a:p>
          <a:endParaRPr lang="en-ZA"/>
        </a:p>
      </dgm:t>
    </dgm:pt>
    <dgm:pt modelId="{57EC8F4B-8A06-4173-97E3-A4E4CF3A0C7C}" type="sibTrans" cxnId="{F9D6C669-4CEF-41D8-95AE-903166F0A7C9}">
      <dgm:prSet/>
      <dgm:spPr/>
      <dgm:t>
        <a:bodyPr/>
        <a:lstStyle/>
        <a:p>
          <a:endParaRPr lang="en-ZA"/>
        </a:p>
      </dgm:t>
    </dgm:pt>
    <dgm:pt modelId="{ACDBD643-F43A-49C2-9FCF-AEB7400619F0}">
      <dgm:prSet phldrT="[Text]"/>
      <dgm:spPr>
        <a:solidFill>
          <a:srgbClr val="ED7D31"/>
        </a:solidFill>
      </dgm:spPr>
      <dgm:t>
        <a:bodyPr/>
        <a:lstStyle/>
        <a:p>
          <a:r>
            <a:rPr lang="en-ZA" b="1" dirty="0"/>
            <a:t>Static AV (Street)</a:t>
          </a:r>
        </a:p>
        <a:p>
          <a:r>
            <a:rPr lang="en-ZA" b="1" dirty="0"/>
            <a:t>1</a:t>
          </a:r>
        </a:p>
      </dgm:t>
    </dgm:pt>
    <dgm:pt modelId="{F8FA399D-2E48-457F-B027-B22876B81B1B}" type="parTrans" cxnId="{4774277A-FAC3-481B-B34B-DD2EA3F8537B}">
      <dgm:prSet/>
      <dgm:spPr/>
      <dgm:t>
        <a:bodyPr/>
        <a:lstStyle/>
        <a:p>
          <a:endParaRPr lang="en-ZA"/>
        </a:p>
      </dgm:t>
    </dgm:pt>
    <dgm:pt modelId="{C82C7130-F2D6-4B49-9A6F-D25886A8CA58}" type="sibTrans" cxnId="{4774277A-FAC3-481B-B34B-DD2EA3F8537B}">
      <dgm:prSet/>
      <dgm:spPr/>
      <dgm:t>
        <a:bodyPr/>
        <a:lstStyle/>
        <a:p>
          <a:endParaRPr lang="en-ZA"/>
        </a:p>
      </dgm:t>
    </dgm:pt>
    <dgm:pt modelId="{4AB80ED4-CB45-4512-962F-26A73D1317AC}">
      <dgm:prSet phldrT="[Text]"/>
      <dgm:spPr>
        <a:solidFill>
          <a:srgbClr val="0070C0"/>
        </a:solidFill>
      </dgm:spPr>
      <dgm:t>
        <a:bodyPr/>
        <a:lstStyle/>
        <a:p>
          <a:r>
            <a:rPr lang="en-ZA" b="1" dirty="0"/>
            <a:t>AV on road</a:t>
          </a:r>
        </a:p>
        <a:p>
          <a:r>
            <a:rPr lang="en-ZA" b="1" dirty="0"/>
            <a:t>23</a:t>
          </a:r>
        </a:p>
      </dgm:t>
    </dgm:pt>
    <dgm:pt modelId="{342DB5F3-5B84-4C6B-908A-08847D7D8996}" type="parTrans" cxnId="{50698FFF-7473-4C77-860C-BEFFBBF8137C}">
      <dgm:prSet/>
      <dgm:spPr/>
      <dgm:t>
        <a:bodyPr/>
        <a:lstStyle/>
        <a:p>
          <a:endParaRPr lang="en-ZA"/>
        </a:p>
      </dgm:t>
    </dgm:pt>
    <dgm:pt modelId="{8DEEEF80-5221-4201-AE4D-86BB1920C96A}" type="sibTrans" cxnId="{50698FFF-7473-4C77-860C-BEFFBBF8137C}">
      <dgm:prSet/>
      <dgm:spPr/>
      <dgm:t>
        <a:bodyPr/>
        <a:lstStyle/>
        <a:p>
          <a:endParaRPr lang="en-ZA"/>
        </a:p>
      </dgm:t>
    </dgm:pt>
    <dgm:pt modelId="{CDF35CD2-0106-46D6-A744-1492A4735CDC}">
      <dgm:prSet phldrT="[Text]" custT="1"/>
      <dgm:spPr>
        <a:ln>
          <a:solidFill>
            <a:srgbClr val="0070C0"/>
          </a:solidFill>
        </a:ln>
      </dgm:spPr>
      <dgm:t>
        <a:bodyPr/>
        <a:lstStyle/>
        <a:p>
          <a:pPr algn="r"/>
          <a:r>
            <a:rPr lang="en-ZA" sz="1300" b="1" dirty="0">
              <a:solidFill>
                <a:srgbClr val="0070C0"/>
              </a:solidFill>
            </a:rPr>
            <a:t>KwaZulu-Natal – 7</a:t>
          </a:r>
        </a:p>
      </dgm:t>
    </dgm:pt>
    <dgm:pt modelId="{8D00D862-5030-47E6-915B-C1897A81FE6C}" type="parTrans" cxnId="{88F90245-8611-43EA-8319-D3EC1A5E6628}">
      <dgm:prSet/>
      <dgm:spPr/>
      <dgm:t>
        <a:bodyPr/>
        <a:lstStyle/>
        <a:p>
          <a:endParaRPr lang="en-ZA"/>
        </a:p>
      </dgm:t>
    </dgm:pt>
    <dgm:pt modelId="{8762148F-3ECF-47EA-845F-18F15E222453}" type="sibTrans" cxnId="{88F90245-8611-43EA-8319-D3EC1A5E6628}">
      <dgm:prSet/>
      <dgm:spPr/>
      <dgm:t>
        <a:bodyPr/>
        <a:lstStyle/>
        <a:p>
          <a:endParaRPr lang="en-ZA"/>
        </a:p>
      </dgm:t>
    </dgm:pt>
    <dgm:pt modelId="{CD8FF654-D50E-41D7-855C-118AAD1361BC}">
      <dgm:prSet phldrT="[Text]"/>
      <dgm:spPr>
        <a:solidFill>
          <a:schemeClr val="accent5">
            <a:lumMod val="75000"/>
          </a:schemeClr>
        </a:solidFill>
      </dgm:spPr>
      <dgm:t>
        <a:bodyPr/>
        <a:lstStyle/>
        <a:p>
          <a:r>
            <a:rPr lang="en-ZA" b="1" dirty="0"/>
            <a:t>Cross pavement</a:t>
          </a:r>
        </a:p>
        <a:p>
          <a:r>
            <a:rPr lang="en-ZA" b="1" dirty="0"/>
            <a:t>16</a:t>
          </a:r>
        </a:p>
      </dgm:t>
    </dgm:pt>
    <dgm:pt modelId="{32E05526-A1C0-441B-BFBA-FCE4F3F08D0D}" type="parTrans" cxnId="{AB8684E5-00D7-4D3A-989C-89481EB9A747}">
      <dgm:prSet/>
      <dgm:spPr/>
      <dgm:t>
        <a:bodyPr/>
        <a:lstStyle/>
        <a:p>
          <a:endParaRPr lang="en-ZA"/>
        </a:p>
      </dgm:t>
    </dgm:pt>
    <dgm:pt modelId="{52E70E2E-CDE8-4874-A9D6-95C095055484}" type="sibTrans" cxnId="{AB8684E5-00D7-4D3A-989C-89481EB9A747}">
      <dgm:prSet/>
      <dgm:spPr/>
      <dgm:t>
        <a:bodyPr/>
        <a:lstStyle/>
        <a:p>
          <a:endParaRPr lang="en-ZA"/>
        </a:p>
      </dgm:t>
    </dgm:pt>
    <dgm:pt modelId="{74A6E7A8-C828-456A-AE6F-A574AA562C86}">
      <dgm:prSet phldrT="[Text]" custT="1"/>
      <dgm:spPr>
        <a:ln>
          <a:solidFill>
            <a:schemeClr val="accent5">
              <a:lumMod val="75000"/>
            </a:schemeClr>
          </a:solidFill>
        </a:ln>
      </dgm:spPr>
      <dgm:t>
        <a:bodyPr/>
        <a:lstStyle/>
        <a:p>
          <a:endParaRPr lang="en-ZA" sz="1300" b="1" dirty="0"/>
        </a:p>
      </dgm:t>
    </dgm:pt>
    <dgm:pt modelId="{A416B345-5418-4ACB-B069-FCF13F580029}" type="parTrans" cxnId="{F596AE2B-FA05-4D17-8D5A-017DAAF45F61}">
      <dgm:prSet/>
      <dgm:spPr/>
      <dgm:t>
        <a:bodyPr/>
        <a:lstStyle/>
        <a:p>
          <a:endParaRPr lang="en-ZA"/>
        </a:p>
      </dgm:t>
    </dgm:pt>
    <dgm:pt modelId="{774A1A59-C8BC-4F3D-B27F-165B83D766C7}" type="sibTrans" cxnId="{F596AE2B-FA05-4D17-8D5A-017DAAF45F61}">
      <dgm:prSet/>
      <dgm:spPr/>
      <dgm:t>
        <a:bodyPr/>
        <a:lstStyle/>
        <a:p>
          <a:endParaRPr lang="en-ZA"/>
        </a:p>
      </dgm:t>
    </dgm:pt>
    <dgm:pt modelId="{4E1A725C-4D15-434E-A56C-1BD3FE40EAE7}">
      <dgm:prSet phldrT="[Text]" custT="1"/>
      <dgm:spPr>
        <a:ln>
          <a:solidFill>
            <a:schemeClr val="accent5">
              <a:lumMod val="75000"/>
            </a:schemeClr>
          </a:solidFill>
        </a:ln>
      </dgm:spPr>
      <dgm:t>
        <a:bodyPr/>
        <a:lstStyle/>
        <a:p>
          <a:endParaRPr lang="en-ZA" sz="1300" b="1" dirty="0"/>
        </a:p>
      </dgm:t>
    </dgm:pt>
    <dgm:pt modelId="{5CE01E0A-7BA7-4A84-A21D-1C815BE8B98A}" type="parTrans" cxnId="{DC6FC973-5049-4E28-BE28-46F80824C4BE}">
      <dgm:prSet/>
      <dgm:spPr/>
      <dgm:t>
        <a:bodyPr/>
        <a:lstStyle/>
        <a:p>
          <a:endParaRPr lang="en-US"/>
        </a:p>
      </dgm:t>
    </dgm:pt>
    <dgm:pt modelId="{FE5859AE-E6FA-40D7-89AD-695717C0448E}" type="sibTrans" cxnId="{DC6FC973-5049-4E28-BE28-46F80824C4BE}">
      <dgm:prSet/>
      <dgm:spPr/>
      <dgm:t>
        <a:bodyPr/>
        <a:lstStyle/>
        <a:p>
          <a:endParaRPr lang="en-US"/>
        </a:p>
      </dgm:t>
    </dgm:pt>
    <dgm:pt modelId="{738826D8-D3B8-4695-B180-D8C0DF31CA46}">
      <dgm:prSet custT="1"/>
      <dgm:spPr>
        <a:ln>
          <a:solidFill>
            <a:srgbClr val="ED7D31"/>
          </a:solidFill>
        </a:ln>
      </dgm:spPr>
      <dgm:t>
        <a:bodyPr/>
        <a:lstStyle/>
        <a:p>
          <a:r>
            <a:rPr lang="en-US" sz="1400" b="1" dirty="0">
              <a:solidFill>
                <a:srgbClr val="ED7D31"/>
              </a:solidFill>
            </a:rPr>
            <a:t>Eastern Cape – 1</a:t>
          </a:r>
        </a:p>
      </dgm:t>
    </dgm:pt>
    <dgm:pt modelId="{B945E113-1182-4D7D-869F-924A89089388}" type="parTrans" cxnId="{E104279C-2F79-4EEA-946B-B01AFBB64CFF}">
      <dgm:prSet/>
      <dgm:spPr/>
      <dgm:t>
        <a:bodyPr/>
        <a:lstStyle/>
        <a:p>
          <a:endParaRPr lang="en-US"/>
        </a:p>
      </dgm:t>
    </dgm:pt>
    <dgm:pt modelId="{93380400-EBE1-427D-868F-0F81E3354EC3}" type="sibTrans" cxnId="{E104279C-2F79-4EEA-946B-B01AFBB64CFF}">
      <dgm:prSet/>
      <dgm:spPr/>
      <dgm:t>
        <a:bodyPr/>
        <a:lstStyle/>
        <a:p>
          <a:endParaRPr lang="en-US"/>
        </a:p>
      </dgm:t>
    </dgm:pt>
    <dgm:pt modelId="{6AFF8AEB-E846-4B05-AED6-A14668F79F3F}">
      <dgm:prSet phldrT="[Text]" custT="1"/>
      <dgm:spPr>
        <a:ln>
          <a:solidFill>
            <a:schemeClr val="accent5">
              <a:lumMod val="75000"/>
            </a:schemeClr>
          </a:solidFill>
        </a:ln>
      </dgm:spPr>
      <dgm:t>
        <a:bodyPr/>
        <a:lstStyle/>
        <a:p>
          <a:r>
            <a:rPr lang="en-ZA" sz="1300" b="1" dirty="0">
              <a:solidFill>
                <a:schemeClr val="accent5">
                  <a:lumMod val="75000"/>
                </a:schemeClr>
              </a:solidFill>
            </a:rPr>
            <a:t>Gauteng – 7</a:t>
          </a:r>
        </a:p>
      </dgm:t>
    </dgm:pt>
    <dgm:pt modelId="{7C52F72E-F4DE-4CBF-A71B-73371673A799}" type="sibTrans" cxnId="{4F31C100-27C3-46DB-B843-6D545A99DF6A}">
      <dgm:prSet/>
      <dgm:spPr/>
      <dgm:t>
        <a:bodyPr/>
        <a:lstStyle/>
        <a:p>
          <a:endParaRPr lang="en-ZA"/>
        </a:p>
      </dgm:t>
    </dgm:pt>
    <dgm:pt modelId="{C424E397-8E99-4B8E-B51F-4F9F248B2ECF}" type="parTrans" cxnId="{4F31C100-27C3-46DB-B843-6D545A99DF6A}">
      <dgm:prSet/>
      <dgm:spPr/>
      <dgm:t>
        <a:bodyPr/>
        <a:lstStyle/>
        <a:p>
          <a:endParaRPr lang="en-ZA"/>
        </a:p>
      </dgm:t>
    </dgm:pt>
    <dgm:pt modelId="{DB482A42-918B-4B96-BC6E-CFAF1EA9FD97}">
      <dgm:prSet phldrT="[Text]" custT="1"/>
      <dgm:spPr>
        <a:ln>
          <a:solidFill>
            <a:srgbClr val="0070C0"/>
          </a:solidFill>
        </a:ln>
      </dgm:spPr>
      <dgm:t>
        <a:bodyPr/>
        <a:lstStyle/>
        <a:p>
          <a:pPr algn="r"/>
          <a:endParaRPr lang="en-ZA" sz="1300" b="1" dirty="0"/>
        </a:p>
      </dgm:t>
    </dgm:pt>
    <dgm:pt modelId="{4F1751E5-E620-459A-A457-B8AD6D1F9D13}" type="sibTrans" cxnId="{753CBC59-A9A1-4279-BC6F-F84F15819694}">
      <dgm:prSet/>
      <dgm:spPr/>
      <dgm:t>
        <a:bodyPr/>
        <a:lstStyle/>
        <a:p>
          <a:endParaRPr lang="en-US"/>
        </a:p>
      </dgm:t>
    </dgm:pt>
    <dgm:pt modelId="{D1887392-9EE7-4F1D-BAD8-A0F1F251E53E}" type="parTrans" cxnId="{753CBC59-A9A1-4279-BC6F-F84F15819694}">
      <dgm:prSet/>
      <dgm:spPr/>
      <dgm:t>
        <a:bodyPr/>
        <a:lstStyle/>
        <a:p>
          <a:endParaRPr lang="en-US"/>
        </a:p>
      </dgm:t>
    </dgm:pt>
    <dgm:pt modelId="{63F06F3F-72B6-429E-8E4E-6A3BB5020FD2}">
      <dgm:prSet custT="1"/>
      <dgm:spPr>
        <a:ln>
          <a:solidFill>
            <a:schemeClr val="accent5">
              <a:lumMod val="75000"/>
            </a:schemeClr>
          </a:solidFill>
        </a:ln>
      </dgm:spPr>
      <dgm:t>
        <a:bodyPr/>
        <a:lstStyle/>
        <a:p>
          <a:r>
            <a:rPr lang="en-ZA" sz="1300" b="1" dirty="0">
              <a:solidFill>
                <a:schemeClr val="accent5">
                  <a:lumMod val="75000"/>
                </a:schemeClr>
              </a:solidFill>
            </a:rPr>
            <a:t>KwaZulu-Natal – 5</a:t>
          </a:r>
        </a:p>
      </dgm:t>
    </dgm:pt>
    <dgm:pt modelId="{D630CF0A-6BE2-4639-83F4-FD83CF5EAEAB}" type="parTrans" cxnId="{60D157D7-719F-4192-8C00-6EBFCEA1B5C7}">
      <dgm:prSet/>
      <dgm:spPr/>
      <dgm:t>
        <a:bodyPr/>
        <a:lstStyle/>
        <a:p>
          <a:endParaRPr lang="en-ZA"/>
        </a:p>
      </dgm:t>
    </dgm:pt>
    <dgm:pt modelId="{A6F314E7-70B8-4CAB-98AF-B085461E3C37}" type="sibTrans" cxnId="{60D157D7-719F-4192-8C00-6EBFCEA1B5C7}">
      <dgm:prSet/>
      <dgm:spPr/>
      <dgm:t>
        <a:bodyPr/>
        <a:lstStyle/>
        <a:p>
          <a:endParaRPr lang="en-ZA"/>
        </a:p>
      </dgm:t>
    </dgm:pt>
    <dgm:pt modelId="{A4203E7A-2734-4FF1-9829-FCC7C7E3DF45}">
      <dgm:prSet custT="1"/>
      <dgm:spPr>
        <a:ln>
          <a:solidFill>
            <a:schemeClr val="accent5">
              <a:lumMod val="75000"/>
            </a:schemeClr>
          </a:solidFill>
        </a:ln>
      </dgm:spPr>
      <dgm:t>
        <a:bodyPr/>
        <a:lstStyle/>
        <a:p>
          <a:r>
            <a:rPr lang="en-ZA" sz="1300" b="1" dirty="0">
              <a:solidFill>
                <a:schemeClr val="accent5">
                  <a:lumMod val="75000"/>
                </a:schemeClr>
              </a:solidFill>
            </a:rPr>
            <a:t>Western Cape – 2</a:t>
          </a:r>
        </a:p>
      </dgm:t>
    </dgm:pt>
    <dgm:pt modelId="{DA07C567-0C6D-41DB-A214-288360E9280E}" type="parTrans" cxnId="{73CB4EA6-9E4B-47D6-92DE-4FF2F09119C5}">
      <dgm:prSet/>
      <dgm:spPr/>
      <dgm:t>
        <a:bodyPr/>
        <a:lstStyle/>
        <a:p>
          <a:endParaRPr lang="en-ZA"/>
        </a:p>
      </dgm:t>
    </dgm:pt>
    <dgm:pt modelId="{A6BFBD62-53A6-4CF5-B46A-F9C24805B9D8}" type="sibTrans" cxnId="{73CB4EA6-9E4B-47D6-92DE-4FF2F09119C5}">
      <dgm:prSet/>
      <dgm:spPr/>
      <dgm:t>
        <a:bodyPr/>
        <a:lstStyle/>
        <a:p>
          <a:endParaRPr lang="en-ZA"/>
        </a:p>
      </dgm:t>
    </dgm:pt>
    <dgm:pt modelId="{1B66FF1E-8EA6-4416-83DE-F3511F1D8D44}">
      <dgm:prSet custT="1"/>
      <dgm:spPr>
        <a:ln>
          <a:solidFill>
            <a:schemeClr val="accent5">
              <a:lumMod val="75000"/>
            </a:schemeClr>
          </a:solidFill>
        </a:ln>
      </dgm:spPr>
      <dgm:t>
        <a:bodyPr/>
        <a:lstStyle/>
        <a:p>
          <a:r>
            <a:rPr lang="en-ZA" sz="1300" b="1" dirty="0">
              <a:solidFill>
                <a:schemeClr val="accent5">
                  <a:lumMod val="75000"/>
                </a:schemeClr>
              </a:solidFill>
            </a:rPr>
            <a:t>Eastern Cape – 1</a:t>
          </a:r>
        </a:p>
      </dgm:t>
    </dgm:pt>
    <dgm:pt modelId="{4C8D9F67-D25C-4B21-BF32-48C80E145E95}" type="parTrans" cxnId="{5925FE4E-DAA6-4206-9E22-B7FDCD26E5EA}">
      <dgm:prSet/>
      <dgm:spPr/>
      <dgm:t>
        <a:bodyPr/>
        <a:lstStyle/>
        <a:p>
          <a:endParaRPr lang="en-ZA"/>
        </a:p>
      </dgm:t>
    </dgm:pt>
    <dgm:pt modelId="{7FCE93D7-946E-40B4-868D-F66CAD87AA06}" type="sibTrans" cxnId="{5925FE4E-DAA6-4206-9E22-B7FDCD26E5EA}">
      <dgm:prSet/>
      <dgm:spPr/>
      <dgm:t>
        <a:bodyPr/>
        <a:lstStyle/>
        <a:p>
          <a:endParaRPr lang="en-ZA"/>
        </a:p>
      </dgm:t>
    </dgm:pt>
    <dgm:pt modelId="{C1EB3D59-4FAA-4A21-A448-C43116D493E6}">
      <dgm:prSet custT="1"/>
      <dgm:spPr>
        <a:ln>
          <a:solidFill>
            <a:schemeClr val="accent5">
              <a:lumMod val="75000"/>
            </a:schemeClr>
          </a:solidFill>
        </a:ln>
      </dgm:spPr>
      <dgm:t>
        <a:bodyPr/>
        <a:lstStyle/>
        <a:p>
          <a:r>
            <a:rPr lang="en-ZA" sz="1300" b="1" dirty="0">
              <a:solidFill>
                <a:schemeClr val="accent5">
                  <a:lumMod val="75000"/>
                </a:schemeClr>
              </a:solidFill>
            </a:rPr>
            <a:t>Limpopo – 1</a:t>
          </a:r>
        </a:p>
      </dgm:t>
    </dgm:pt>
    <dgm:pt modelId="{E9E91B31-BFE2-4974-BB4C-7705B2FDD700}" type="parTrans" cxnId="{8C7CC811-79BC-4332-B3BE-B288C65757A2}">
      <dgm:prSet/>
      <dgm:spPr/>
      <dgm:t>
        <a:bodyPr/>
        <a:lstStyle/>
        <a:p>
          <a:endParaRPr lang="en-ZA"/>
        </a:p>
      </dgm:t>
    </dgm:pt>
    <dgm:pt modelId="{EF648F80-1C4E-4AC8-BFB8-B689F5497900}" type="sibTrans" cxnId="{8C7CC811-79BC-4332-B3BE-B288C65757A2}">
      <dgm:prSet/>
      <dgm:spPr/>
      <dgm:t>
        <a:bodyPr/>
        <a:lstStyle/>
        <a:p>
          <a:endParaRPr lang="en-ZA"/>
        </a:p>
      </dgm:t>
    </dgm:pt>
    <dgm:pt modelId="{0F009BDB-86C3-42FE-B466-65BB63F9DEE2}">
      <dgm:prSet custT="1"/>
      <dgm:spPr>
        <a:ln>
          <a:solidFill>
            <a:srgbClr val="0070C0"/>
          </a:solidFill>
        </a:ln>
      </dgm:spPr>
      <dgm:t>
        <a:bodyPr/>
        <a:lstStyle/>
        <a:p>
          <a:pPr algn="r"/>
          <a:r>
            <a:rPr lang="en-ZA" sz="1300" b="1" dirty="0">
              <a:solidFill>
                <a:srgbClr val="0070C0"/>
              </a:solidFill>
            </a:rPr>
            <a:t>Eastern Cape – 6</a:t>
          </a:r>
        </a:p>
      </dgm:t>
    </dgm:pt>
    <dgm:pt modelId="{FF381033-900F-4DE6-9B7D-DC845B43E4D6}" type="parTrans" cxnId="{46656932-8429-449E-91F7-1D7A1FCE7C7C}">
      <dgm:prSet/>
      <dgm:spPr/>
      <dgm:t>
        <a:bodyPr/>
        <a:lstStyle/>
        <a:p>
          <a:endParaRPr lang="en-ZA"/>
        </a:p>
      </dgm:t>
    </dgm:pt>
    <dgm:pt modelId="{94F96230-014F-4A88-9EA8-C1E91DE71A79}" type="sibTrans" cxnId="{46656932-8429-449E-91F7-1D7A1FCE7C7C}">
      <dgm:prSet/>
      <dgm:spPr/>
      <dgm:t>
        <a:bodyPr/>
        <a:lstStyle/>
        <a:p>
          <a:endParaRPr lang="en-ZA"/>
        </a:p>
      </dgm:t>
    </dgm:pt>
    <dgm:pt modelId="{101B38CE-D4FC-4661-8A6D-35238B6DF881}">
      <dgm:prSet custT="1"/>
      <dgm:spPr>
        <a:ln>
          <a:solidFill>
            <a:srgbClr val="0070C0"/>
          </a:solidFill>
        </a:ln>
      </dgm:spPr>
      <dgm:t>
        <a:bodyPr/>
        <a:lstStyle/>
        <a:p>
          <a:pPr algn="r"/>
          <a:r>
            <a:rPr lang="en-ZA" sz="1300" b="1" dirty="0">
              <a:solidFill>
                <a:srgbClr val="0070C0"/>
              </a:solidFill>
            </a:rPr>
            <a:t>Gauteng – 5</a:t>
          </a:r>
        </a:p>
      </dgm:t>
    </dgm:pt>
    <dgm:pt modelId="{3B5D44B7-4258-4D98-AE52-3FBC3B9BBA82}" type="parTrans" cxnId="{B2AC2F30-4D3A-4526-BB07-18362A95C724}">
      <dgm:prSet/>
      <dgm:spPr/>
      <dgm:t>
        <a:bodyPr/>
        <a:lstStyle/>
        <a:p>
          <a:endParaRPr lang="en-ZA"/>
        </a:p>
      </dgm:t>
    </dgm:pt>
    <dgm:pt modelId="{223ED23C-B3CD-47CC-9903-C556E6C578CD}" type="sibTrans" cxnId="{B2AC2F30-4D3A-4526-BB07-18362A95C724}">
      <dgm:prSet/>
      <dgm:spPr/>
      <dgm:t>
        <a:bodyPr/>
        <a:lstStyle/>
        <a:p>
          <a:endParaRPr lang="en-ZA"/>
        </a:p>
      </dgm:t>
    </dgm:pt>
    <dgm:pt modelId="{59F00A2C-71C1-47DB-8234-A677A8FB5EAB}">
      <dgm:prSet custT="1"/>
      <dgm:spPr>
        <a:ln>
          <a:solidFill>
            <a:srgbClr val="0070C0"/>
          </a:solidFill>
        </a:ln>
      </dgm:spPr>
      <dgm:t>
        <a:bodyPr/>
        <a:lstStyle/>
        <a:p>
          <a:pPr algn="r"/>
          <a:r>
            <a:rPr lang="en-ZA" sz="1300" b="1" dirty="0">
              <a:solidFill>
                <a:srgbClr val="0070C0"/>
              </a:solidFill>
            </a:rPr>
            <a:t>Mpumalanga – 3</a:t>
          </a:r>
        </a:p>
      </dgm:t>
    </dgm:pt>
    <dgm:pt modelId="{150992F9-444F-4571-B278-4D10415E923D}" type="parTrans" cxnId="{7B911BB4-9487-481A-BACD-F346D4DEE072}">
      <dgm:prSet/>
      <dgm:spPr/>
      <dgm:t>
        <a:bodyPr/>
        <a:lstStyle/>
        <a:p>
          <a:endParaRPr lang="en-ZA"/>
        </a:p>
      </dgm:t>
    </dgm:pt>
    <dgm:pt modelId="{23CDC9B5-84A5-412F-9F74-FA702DAAA30A}" type="sibTrans" cxnId="{7B911BB4-9487-481A-BACD-F346D4DEE072}">
      <dgm:prSet/>
      <dgm:spPr/>
      <dgm:t>
        <a:bodyPr/>
        <a:lstStyle/>
        <a:p>
          <a:endParaRPr lang="en-ZA"/>
        </a:p>
      </dgm:t>
    </dgm:pt>
    <dgm:pt modelId="{70629C7C-01BC-4141-BDB2-44408C7BE2BB}">
      <dgm:prSet custT="1"/>
      <dgm:spPr>
        <a:ln>
          <a:solidFill>
            <a:srgbClr val="0070C0"/>
          </a:solidFill>
        </a:ln>
      </dgm:spPr>
      <dgm:t>
        <a:bodyPr/>
        <a:lstStyle/>
        <a:p>
          <a:pPr algn="r"/>
          <a:r>
            <a:rPr lang="en-ZA" sz="1300" b="1" dirty="0">
              <a:solidFill>
                <a:srgbClr val="0070C0"/>
              </a:solidFill>
            </a:rPr>
            <a:t>Limpopo – 1</a:t>
          </a:r>
        </a:p>
      </dgm:t>
    </dgm:pt>
    <dgm:pt modelId="{201F1F54-0CAF-4E27-A062-3EA22AAA816E}" type="parTrans" cxnId="{1241FDDE-FC2A-47CD-B2B0-5652CD3437AC}">
      <dgm:prSet/>
      <dgm:spPr/>
      <dgm:t>
        <a:bodyPr/>
        <a:lstStyle/>
        <a:p>
          <a:endParaRPr lang="en-ZA"/>
        </a:p>
      </dgm:t>
    </dgm:pt>
    <dgm:pt modelId="{6328DE8A-4B89-4B09-82E8-1F7F6C0AE280}" type="sibTrans" cxnId="{1241FDDE-FC2A-47CD-B2B0-5652CD3437AC}">
      <dgm:prSet/>
      <dgm:spPr/>
      <dgm:t>
        <a:bodyPr/>
        <a:lstStyle/>
        <a:p>
          <a:endParaRPr lang="en-ZA"/>
        </a:p>
      </dgm:t>
    </dgm:pt>
    <dgm:pt modelId="{2985B5DA-9B2E-4A90-8F5D-4631E9425D7F}">
      <dgm:prSet custT="1"/>
      <dgm:spPr>
        <a:ln>
          <a:solidFill>
            <a:srgbClr val="0070C0"/>
          </a:solidFill>
        </a:ln>
      </dgm:spPr>
      <dgm:t>
        <a:bodyPr/>
        <a:lstStyle/>
        <a:p>
          <a:pPr algn="r"/>
          <a:r>
            <a:rPr lang="en-ZA" sz="1300" b="1" dirty="0">
              <a:solidFill>
                <a:srgbClr val="0070C0"/>
              </a:solidFill>
            </a:rPr>
            <a:t>Free State – 1</a:t>
          </a:r>
        </a:p>
      </dgm:t>
    </dgm:pt>
    <dgm:pt modelId="{5C06027B-DD18-4AAD-9A38-B9978E8A76F8}" type="parTrans" cxnId="{05FCE5B1-3CBA-4A55-B542-A8B0E8AA0831}">
      <dgm:prSet/>
      <dgm:spPr/>
      <dgm:t>
        <a:bodyPr/>
        <a:lstStyle/>
        <a:p>
          <a:endParaRPr lang="en-ZA"/>
        </a:p>
      </dgm:t>
    </dgm:pt>
    <dgm:pt modelId="{7AB83848-97D9-42DA-AD65-2D978D0B714D}" type="sibTrans" cxnId="{05FCE5B1-3CBA-4A55-B542-A8B0E8AA0831}">
      <dgm:prSet/>
      <dgm:spPr/>
      <dgm:t>
        <a:bodyPr/>
        <a:lstStyle/>
        <a:p>
          <a:endParaRPr lang="en-ZA"/>
        </a:p>
      </dgm:t>
    </dgm:pt>
    <dgm:pt modelId="{018889EF-5A90-42A3-8821-E2221B556683}" type="pres">
      <dgm:prSet presAssocID="{F67CEB75-4A04-4F06-A8C1-E2FEDB8B8220}" presName="cycleMatrixDiagram" presStyleCnt="0">
        <dgm:presLayoutVars>
          <dgm:chMax val="1"/>
          <dgm:dir/>
          <dgm:animLvl val="lvl"/>
          <dgm:resizeHandles val="exact"/>
        </dgm:presLayoutVars>
      </dgm:prSet>
      <dgm:spPr/>
    </dgm:pt>
    <dgm:pt modelId="{DE8B076D-6169-4F7D-84A1-7BCAB0396335}" type="pres">
      <dgm:prSet presAssocID="{F67CEB75-4A04-4F06-A8C1-E2FEDB8B8220}" presName="children" presStyleCnt="0"/>
      <dgm:spPr/>
    </dgm:pt>
    <dgm:pt modelId="{7735A0A3-9B88-4B26-B6F0-B43E2DD39D8B}" type="pres">
      <dgm:prSet presAssocID="{F67CEB75-4A04-4F06-A8C1-E2FEDB8B8220}" presName="child2group" presStyleCnt="0"/>
      <dgm:spPr/>
    </dgm:pt>
    <dgm:pt modelId="{0DE0293B-DB85-4F91-BEF6-5A5E233DC3FD}" type="pres">
      <dgm:prSet presAssocID="{F67CEB75-4A04-4F06-A8C1-E2FEDB8B8220}" presName="child2" presStyleLbl="bgAcc1" presStyleIdx="0" presStyleCnt="3" custScaleX="95125" custScaleY="32406" custLinFactNeighborX="-25761" custLinFactNeighborY="-1732"/>
      <dgm:spPr/>
    </dgm:pt>
    <dgm:pt modelId="{A01E05C9-9CC6-4C7A-8EA7-28DE14F98449}" type="pres">
      <dgm:prSet presAssocID="{F67CEB75-4A04-4F06-A8C1-E2FEDB8B8220}" presName="child2Text" presStyleLbl="bgAcc1" presStyleIdx="0" presStyleCnt="3">
        <dgm:presLayoutVars>
          <dgm:bulletEnabled val="1"/>
        </dgm:presLayoutVars>
      </dgm:prSet>
      <dgm:spPr/>
    </dgm:pt>
    <dgm:pt modelId="{209CE538-3441-48FF-A3FE-F550F9A697CE}" type="pres">
      <dgm:prSet presAssocID="{F67CEB75-4A04-4F06-A8C1-E2FEDB8B8220}" presName="child3group" presStyleCnt="0"/>
      <dgm:spPr/>
    </dgm:pt>
    <dgm:pt modelId="{4EC780B7-B013-4340-8D68-2A9BB82CF1FF}" type="pres">
      <dgm:prSet presAssocID="{F67CEB75-4A04-4F06-A8C1-E2FEDB8B8220}" presName="child3" presStyleLbl="bgAcc1" presStyleIdx="1" presStyleCnt="3" custScaleX="95625" custScaleY="117751" custLinFactNeighborX="-25489" custLinFactNeighborY="-93182"/>
      <dgm:spPr/>
    </dgm:pt>
    <dgm:pt modelId="{18351C04-2411-48E6-9809-9C0E908133A7}" type="pres">
      <dgm:prSet presAssocID="{F67CEB75-4A04-4F06-A8C1-E2FEDB8B8220}" presName="child3Text" presStyleLbl="bgAcc1" presStyleIdx="1" presStyleCnt="3">
        <dgm:presLayoutVars>
          <dgm:bulletEnabled val="1"/>
        </dgm:presLayoutVars>
      </dgm:prSet>
      <dgm:spPr/>
    </dgm:pt>
    <dgm:pt modelId="{E72F5937-821F-4233-BFC1-398940B608D6}" type="pres">
      <dgm:prSet presAssocID="{F67CEB75-4A04-4F06-A8C1-E2FEDB8B8220}" presName="child4group" presStyleCnt="0"/>
      <dgm:spPr/>
    </dgm:pt>
    <dgm:pt modelId="{51D4E566-9795-44A5-9F69-10778C5FE49F}" type="pres">
      <dgm:prSet presAssocID="{F67CEB75-4A04-4F06-A8C1-E2FEDB8B8220}" presName="child4" presStyleLbl="bgAcc1" presStyleIdx="2" presStyleCnt="3" custScaleX="99697" custScaleY="112016" custLinFactNeighborX="18368" custLinFactNeighborY="-96050"/>
      <dgm:spPr/>
    </dgm:pt>
    <dgm:pt modelId="{6F7DA6DF-86AB-415F-87E2-10BF77DB746C}" type="pres">
      <dgm:prSet presAssocID="{F67CEB75-4A04-4F06-A8C1-E2FEDB8B8220}" presName="child4Text" presStyleLbl="bgAcc1" presStyleIdx="2" presStyleCnt="3">
        <dgm:presLayoutVars>
          <dgm:bulletEnabled val="1"/>
        </dgm:presLayoutVars>
      </dgm:prSet>
      <dgm:spPr/>
    </dgm:pt>
    <dgm:pt modelId="{D5195893-7B64-4753-B621-A7D5C521BE5C}" type="pres">
      <dgm:prSet presAssocID="{F67CEB75-4A04-4F06-A8C1-E2FEDB8B8220}" presName="childPlaceholder" presStyleCnt="0"/>
      <dgm:spPr/>
    </dgm:pt>
    <dgm:pt modelId="{D4B56139-30E6-42B3-9872-EC393BE1DB11}" type="pres">
      <dgm:prSet presAssocID="{F67CEB75-4A04-4F06-A8C1-E2FEDB8B8220}" presName="circle" presStyleCnt="0"/>
      <dgm:spPr/>
    </dgm:pt>
    <dgm:pt modelId="{67098ED4-5B13-43FD-9E6C-554A112F2433}" type="pres">
      <dgm:prSet presAssocID="{F67CEB75-4A04-4F06-A8C1-E2FEDB8B8220}" presName="quadrant1" presStyleLbl="node1" presStyleIdx="0" presStyleCnt="4" custScaleX="67159" custScaleY="58376" custLinFactNeighborX="12988" custLinFactNeighborY="-18973">
        <dgm:presLayoutVars>
          <dgm:chMax val="1"/>
          <dgm:bulletEnabled val="1"/>
        </dgm:presLayoutVars>
      </dgm:prSet>
      <dgm:spPr/>
    </dgm:pt>
    <dgm:pt modelId="{3BF5B631-BCF3-4EB4-BAE9-27453EC0ECEB}" type="pres">
      <dgm:prSet presAssocID="{F67CEB75-4A04-4F06-A8C1-E2FEDB8B8220}" presName="quadrant2" presStyleLbl="node1" presStyleIdx="1" presStyleCnt="4" custScaleX="67159" custScaleY="58376" custLinFactNeighborX="-23394" custLinFactNeighborY="-18973">
        <dgm:presLayoutVars>
          <dgm:chMax val="1"/>
          <dgm:bulletEnabled val="1"/>
        </dgm:presLayoutVars>
      </dgm:prSet>
      <dgm:spPr/>
    </dgm:pt>
    <dgm:pt modelId="{6635016F-ADA7-42B7-B53F-26F99969267C}" type="pres">
      <dgm:prSet presAssocID="{F67CEB75-4A04-4F06-A8C1-E2FEDB8B8220}" presName="quadrant3" presStyleLbl="node1" presStyleIdx="2" presStyleCnt="4" custScaleX="67159" custScaleY="58376" custLinFactNeighborX="-23627" custLinFactNeighborY="-64197">
        <dgm:presLayoutVars>
          <dgm:chMax val="1"/>
          <dgm:bulletEnabled val="1"/>
        </dgm:presLayoutVars>
      </dgm:prSet>
      <dgm:spPr/>
    </dgm:pt>
    <dgm:pt modelId="{8B25F165-B7DD-4ADA-90B6-AE72EF5705F0}" type="pres">
      <dgm:prSet presAssocID="{F67CEB75-4A04-4F06-A8C1-E2FEDB8B8220}" presName="quadrant4" presStyleLbl="node1" presStyleIdx="3" presStyleCnt="4" custScaleX="67159" custScaleY="58376" custLinFactNeighborX="12988" custLinFactNeighborY="-64643">
        <dgm:presLayoutVars>
          <dgm:chMax val="1"/>
          <dgm:bulletEnabled val="1"/>
        </dgm:presLayoutVars>
      </dgm:prSet>
      <dgm:spPr/>
    </dgm:pt>
    <dgm:pt modelId="{CA820010-3EEC-4369-8793-CA19EC97EF3F}" type="pres">
      <dgm:prSet presAssocID="{F67CEB75-4A04-4F06-A8C1-E2FEDB8B8220}" presName="quadrantPlaceholder" presStyleCnt="0"/>
      <dgm:spPr/>
    </dgm:pt>
    <dgm:pt modelId="{03D8C896-247D-4FF6-B8C0-18915772B3B4}" type="pres">
      <dgm:prSet presAssocID="{F67CEB75-4A04-4F06-A8C1-E2FEDB8B8220}" presName="center1" presStyleLbl="fgShp" presStyleIdx="0" presStyleCnt="2" custLinFactY="-26023" custLinFactNeighborX="-14030" custLinFactNeighborY="-100000"/>
      <dgm:spPr/>
    </dgm:pt>
    <dgm:pt modelId="{668FA1A6-004A-44FE-86D3-38D3AA346B12}" type="pres">
      <dgm:prSet presAssocID="{F67CEB75-4A04-4F06-A8C1-E2FEDB8B8220}" presName="center2" presStyleLbl="fgShp" presStyleIdx="1" presStyleCnt="2" custLinFactY="-53212" custLinFactNeighborX="-14184" custLinFactNeighborY="-100000"/>
      <dgm:spPr/>
    </dgm:pt>
  </dgm:ptLst>
  <dgm:cxnLst>
    <dgm:cxn modelId="{4F31C100-27C3-46DB-B843-6D545A99DF6A}" srcId="{CD8FF654-D50E-41D7-855C-118AAD1361BC}" destId="{6AFF8AEB-E846-4B05-AED6-A14668F79F3F}" srcOrd="0" destOrd="0" parTransId="{C424E397-8E99-4B8E-B51F-4F9F248B2ECF}" sibTransId="{7C52F72E-F4DE-4CBF-A71B-73371673A799}"/>
    <dgm:cxn modelId="{65573D08-6284-43D9-A14D-C5B441A14AE7}" type="presOf" srcId="{CDF35CD2-0106-46D6-A744-1492A4735CDC}" destId="{18351C04-2411-48E6-9809-9C0E908133A7}" srcOrd="1" destOrd="0" presId="urn:microsoft.com/office/officeart/2005/8/layout/cycle4"/>
    <dgm:cxn modelId="{DDEDD910-D9A5-4682-8620-1B7A718FEFE0}" type="presOf" srcId="{2985B5DA-9B2E-4A90-8F5D-4631E9425D7F}" destId="{18351C04-2411-48E6-9809-9C0E908133A7}" srcOrd="1" destOrd="5" presId="urn:microsoft.com/office/officeart/2005/8/layout/cycle4"/>
    <dgm:cxn modelId="{8C7CC811-79BC-4332-B3BE-B288C65757A2}" srcId="{CD8FF654-D50E-41D7-855C-118AAD1361BC}" destId="{C1EB3D59-4FAA-4A21-A448-C43116D493E6}" srcOrd="4" destOrd="0" parTransId="{E9E91B31-BFE2-4974-BB4C-7705B2FDD700}" sibTransId="{EF648F80-1C4E-4AC8-BFB8-B689F5497900}"/>
    <dgm:cxn modelId="{B880411C-C23D-4510-BD1B-E5564F8654F1}" type="presOf" srcId="{7295497F-1A8C-4274-B229-DAF4304CB4A4}" destId="{67098ED4-5B13-43FD-9E6C-554A112F2433}" srcOrd="0" destOrd="0" presId="urn:microsoft.com/office/officeart/2005/8/layout/cycle4"/>
    <dgm:cxn modelId="{08A2561D-7600-42A1-AAAA-4E3A7F72FF0D}" type="presOf" srcId="{70629C7C-01BC-4141-BDB2-44408C7BE2BB}" destId="{4EC780B7-B013-4340-8D68-2A9BB82CF1FF}" srcOrd="0" destOrd="4" presId="urn:microsoft.com/office/officeart/2005/8/layout/cycle4"/>
    <dgm:cxn modelId="{F596AE2B-FA05-4D17-8D5A-017DAAF45F61}" srcId="{CD8FF654-D50E-41D7-855C-118AAD1361BC}" destId="{74A6E7A8-C828-456A-AE6F-A574AA562C86}" srcOrd="5" destOrd="0" parTransId="{A416B345-5418-4ACB-B069-FCF13F580029}" sibTransId="{774A1A59-C8BC-4F3D-B27F-165B83D766C7}"/>
    <dgm:cxn modelId="{97B0C42B-4771-4430-9E29-78685BC5A745}" type="presOf" srcId="{A4203E7A-2734-4FF1-9829-FCC7C7E3DF45}" destId="{51D4E566-9795-44A5-9F69-10778C5FE49F}" srcOrd="0" destOrd="2" presId="urn:microsoft.com/office/officeart/2005/8/layout/cycle4"/>
    <dgm:cxn modelId="{D190142E-23ED-41BB-A316-73D4A000E73D}" type="presOf" srcId="{CD8FF654-D50E-41D7-855C-118AAD1361BC}" destId="{8B25F165-B7DD-4ADA-90B6-AE72EF5705F0}" srcOrd="0" destOrd="0" presId="urn:microsoft.com/office/officeart/2005/8/layout/cycle4"/>
    <dgm:cxn modelId="{108D1030-DDE3-452A-A7A2-7EA7FF6F25D3}" type="presOf" srcId="{C1EB3D59-4FAA-4A21-A448-C43116D493E6}" destId="{51D4E566-9795-44A5-9F69-10778C5FE49F}" srcOrd="0" destOrd="4" presId="urn:microsoft.com/office/officeart/2005/8/layout/cycle4"/>
    <dgm:cxn modelId="{B2AC2F30-4D3A-4526-BB07-18362A95C724}" srcId="{4AB80ED4-CB45-4512-962F-26A73D1317AC}" destId="{101B38CE-D4FC-4661-8A6D-35238B6DF881}" srcOrd="2" destOrd="0" parTransId="{3B5D44B7-4258-4D98-AE52-3FBC3B9BBA82}" sibTransId="{223ED23C-B3CD-47CC-9903-C556E6C578CD}"/>
    <dgm:cxn modelId="{46656932-8429-449E-91F7-1D7A1FCE7C7C}" srcId="{4AB80ED4-CB45-4512-962F-26A73D1317AC}" destId="{0F009BDB-86C3-42FE-B466-65BB63F9DEE2}" srcOrd="1" destOrd="0" parTransId="{FF381033-900F-4DE6-9B7D-DC845B43E4D6}" sibTransId="{94F96230-014F-4A88-9EA8-C1E91DE71A79}"/>
    <dgm:cxn modelId="{CA742C33-4E9A-4E5D-990E-E5B1D57444BD}" type="presOf" srcId="{4E1A725C-4D15-434E-A56C-1BD3FE40EAE7}" destId="{6F7DA6DF-86AB-415F-87E2-10BF77DB746C}" srcOrd="1" destOrd="6" presId="urn:microsoft.com/office/officeart/2005/8/layout/cycle4"/>
    <dgm:cxn modelId="{1C188737-FF7F-49C0-9718-6D2FD4DFB7C7}" type="presOf" srcId="{2985B5DA-9B2E-4A90-8F5D-4631E9425D7F}" destId="{4EC780B7-B013-4340-8D68-2A9BB82CF1FF}" srcOrd="0" destOrd="5" presId="urn:microsoft.com/office/officeart/2005/8/layout/cycle4"/>
    <dgm:cxn modelId="{88F90245-8611-43EA-8319-D3EC1A5E6628}" srcId="{4AB80ED4-CB45-4512-962F-26A73D1317AC}" destId="{CDF35CD2-0106-46D6-A744-1492A4735CDC}" srcOrd="0" destOrd="0" parTransId="{8D00D862-5030-47E6-915B-C1897A81FE6C}" sibTransId="{8762148F-3ECF-47EA-845F-18F15E222453}"/>
    <dgm:cxn modelId="{CFF53646-0F95-4A2D-97E9-6DF99FECBDC7}" type="presOf" srcId="{74A6E7A8-C828-456A-AE6F-A574AA562C86}" destId="{6F7DA6DF-86AB-415F-87E2-10BF77DB746C}" srcOrd="1" destOrd="5" presId="urn:microsoft.com/office/officeart/2005/8/layout/cycle4"/>
    <dgm:cxn modelId="{31921747-781D-4313-923B-D310CF7BCD2A}" type="presOf" srcId="{63F06F3F-72B6-429E-8E4E-6A3BB5020FD2}" destId="{6F7DA6DF-86AB-415F-87E2-10BF77DB746C}" srcOrd="1" destOrd="1" presId="urn:microsoft.com/office/officeart/2005/8/layout/cycle4"/>
    <dgm:cxn modelId="{763E0648-6B13-4C6F-B158-8AC382EB2302}" type="presOf" srcId="{1B66FF1E-8EA6-4416-83DE-F3511F1D8D44}" destId="{6F7DA6DF-86AB-415F-87E2-10BF77DB746C}" srcOrd="1" destOrd="3" presId="urn:microsoft.com/office/officeart/2005/8/layout/cycle4"/>
    <dgm:cxn modelId="{9613324E-ED2B-401E-BCA4-AA28B18685B4}" type="presOf" srcId="{DB482A42-918B-4B96-BC6E-CFAF1EA9FD97}" destId="{18351C04-2411-48E6-9809-9C0E908133A7}" srcOrd="1" destOrd="6" presId="urn:microsoft.com/office/officeart/2005/8/layout/cycle4"/>
    <dgm:cxn modelId="{5925FE4E-DAA6-4206-9E22-B7FDCD26E5EA}" srcId="{CD8FF654-D50E-41D7-855C-118AAD1361BC}" destId="{1B66FF1E-8EA6-4416-83DE-F3511F1D8D44}" srcOrd="3" destOrd="0" parTransId="{4C8D9F67-D25C-4B21-BF32-48C80E145E95}" sibTransId="{7FCE93D7-946E-40B4-868D-F66CAD87AA06}"/>
    <dgm:cxn modelId="{EABCF352-9860-4C31-BA58-197C4FF2F7C5}" type="presOf" srcId="{59F00A2C-71C1-47DB-8234-A677A8FB5EAB}" destId="{18351C04-2411-48E6-9809-9C0E908133A7}" srcOrd="1" destOrd="3" presId="urn:microsoft.com/office/officeart/2005/8/layout/cycle4"/>
    <dgm:cxn modelId="{0E15A654-2EEB-409D-905C-4959993442B7}" type="presOf" srcId="{738826D8-D3B8-4695-B180-D8C0DF31CA46}" destId="{0DE0293B-DB85-4F91-BEF6-5A5E233DC3FD}" srcOrd="0" destOrd="0" presId="urn:microsoft.com/office/officeart/2005/8/layout/cycle4"/>
    <dgm:cxn modelId="{753CBC59-A9A1-4279-BC6F-F84F15819694}" srcId="{4AB80ED4-CB45-4512-962F-26A73D1317AC}" destId="{DB482A42-918B-4B96-BC6E-CFAF1EA9FD97}" srcOrd="6" destOrd="0" parTransId="{D1887392-9EE7-4F1D-BAD8-A0F1F251E53E}" sibTransId="{4F1751E5-E620-459A-A457-B8AD6D1F9D13}"/>
    <dgm:cxn modelId="{F725EB5B-55AE-4981-9937-03F3179C57A8}" type="presOf" srcId="{0F009BDB-86C3-42FE-B466-65BB63F9DEE2}" destId="{4EC780B7-B013-4340-8D68-2A9BB82CF1FF}" srcOrd="0" destOrd="1" presId="urn:microsoft.com/office/officeart/2005/8/layout/cycle4"/>
    <dgm:cxn modelId="{4E51BF64-6E22-4E54-91EF-F101BBA5023E}" type="presOf" srcId="{4E1A725C-4D15-434E-A56C-1BD3FE40EAE7}" destId="{51D4E566-9795-44A5-9F69-10778C5FE49F}" srcOrd="0" destOrd="6" presId="urn:microsoft.com/office/officeart/2005/8/layout/cycle4"/>
    <dgm:cxn modelId="{F9D6C669-4CEF-41D8-95AE-903166F0A7C9}" srcId="{F67CEB75-4A04-4F06-A8C1-E2FEDB8B8220}" destId="{7295497F-1A8C-4274-B229-DAF4304CB4A4}" srcOrd="0" destOrd="0" parTransId="{52755C8C-C73D-49F5-8049-244A8B6E5FDC}" sibTransId="{57EC8F4B-8A06-4173-97E3-A4E4CF3A0C7C}"/>
    <dgm:cxn modelId="{3EF7E06A-BC7A-4D88-8B97-E8506E679CB4}" type="presOf" srcId="{DB482A42-918B-4B96-BC6E-CFAF1EA9FD97}" destId="{4EC780B7-B013-4340-8D68-2A9BB82CF1FF}" srcOrd="0" destOrd="6" presId="urn:microsoft.com/office/officeart/2005/8/layout/cycle4"/>
    <dgm:cxn modelId="{E4E4546B-D889-4C64-BFC9-3B19CF2D2CE8}" type="presOf" srcId="{63F06F3F-72B6-429E-8E4E-6A3BB5020FD2}" destId="{51D4E566-9795-44A5-9F69-10778C5FE49F}" srcOrd="0" destOrd="1" presId="urn:microsoft.com/office/officeart/2005/8/layout/cycle4"/>
    <dgm:cxn modelId="{9B73AC72-8D39-4F1D-B4E5-832DBB514C43}" type="presOf" srcId="{0F009BDB-86C3-42FE-B466-65BB63F9DEE2}" destId="{18351C04-2411-48E6-9809-9C0E908133A7}" srcOrd="1" destOrd="1" presId="urn:microsoft.com/office/officeart/2005/8/layout/cycle4"/>
    <dgm:cxn modelId="{3FDECE72-58C8-4D29-A80D-FFCB5FCEF6E2}" type="presOf" srcId="{F67CEB75-4A04-4F06-A8C1-E2FEDB8B8220}" destId="{018889EF-5A90-42A3-8821-E2221B556683}" srcOrd="0" destOrd="0" presId="urn:microsoft.com/office/officeart/2005/8/layout/cycle4"/>
    <dgm:cxn modelId="{DC6FC973-5049-4E28-BE28-46F80824C4BE}" srcId="{CD8FF654-D50E-41D7-855C-118AAD1361BC}" destId="{4E1A725C-4D15-434E-A56C-1BD3FE40EAE7}" srcOrd="6" destOrd="0" parTransId="{5CE01E0A-7BA7-4A84-A21D-1C815BE8B98A}" sibTransId="{FE5859AE-E6FA-40D7-89AD-695717C0448E}"/>
    <dgm:cxn modelId="{CEE87276-B460-4D04-9CEB-C4E325F928C8}" type="presOf" srcId="{A4203E7A-2734-4FF1-9829-FCC7C7E3DF45}" destId="{6F7DA6DF-86AB-415F-87E2-10BF77DB746C}" srcOrd="1" destOrd="2" presId="urn:microsoft.com/office/officeart/2005/8/layout/cycle4"/>
    <dgm:cxn modelId="{4774277A-FAC3-481B-B34B-DD2EA3F8537B}" srcId="{F67CEB75-4A04-4F06-A8C1-E2FEDB8B8220}" destId="{ACDBD643-F43A-49C2-9FCF-AEB7400619F0}" srcOrd="1" destOrd="0" parTransId="{F8FA399D-2E48-457F-B027-B22876B81B1B}" sibTransId="{C82C7130-F2D6-4B49-9A6F-D25886A8CA58}"/>
    <dgm:cxn modelId="{32303F84-91AF-48E0-8729-AE0AA4AC8B39}" type="presOf" srcId="{738826D8-D3B8-4695-B180-D8C0DF31CA46}" destId="{A01E05C9-9CC6-4C7A-8EA7-28DE14F98449}" srcOrd="1" destOrd="0" presId="urn:microsoft.com/office/officeart/2005/8/layout/cycle4"/>
    <dgm:cxn modelId="{D53F5B8C-CA42-4773-8F90-18AF300BC514}" type="presOf" srcId="{101B38CE-D4FC-4661-8A6D-35238B6DF881}" destId="{18351C04-2411-48E6-9809-9C0E908133A7}" srcOrd="1" destOrd="2" presId="urn:microsoft.com/office/officeart/2005/8/layout/cycle4"/>
    <dgm:cxn modelId="{6A5F1591-C4BE-4AFE-843F-E3E5F085C1AF}" type="presOf" srcId="{101B38CE-D4FC-4661-8A6D-35238B6DF881}" destId="{4EC780B7-B013-4340-8D68-2A9BB82CF1FF}" srcOrd="0" destOrd="2" presId="urn:microsoft.com/office/officeart/2005/8/layout/cycle4"/>
    <dgm:cxn modelId="{78AF9098-0CDC-4CD0-AB26-8A8CBBC8D118}" type="presOf" srcId="{59F00A2C-71C1-47DB-8234-A677A8FB5EAB}" destId="{4EC780B7-B013-4340-8D68-2A9BB82CF1FF}" srcOrd="0" destOrd="3" presId="urn:microsoft.com/office/officeart/2005/8/layout/cycle4"/>
    <dgm:cxn modelId="{E104279C-2F79-4EEA-946B-B01AFBB64CFF}" srcId="{ACDBD643-F43A-49C2-9FCF-AEB7400619F0}" destId="{738826D8-D3B8-4695-B180-D8C0DF31CA46}" srcOrd="0" destOrd="0" parTransId="{B945E113-1182-4D7D-869F-924A89089388}" sibTransId="{93380400-EBE1-427D-868F-0F81E3354EC3}"/>
    <dgm:cxn modelId="{237CD19E-A2BA-46DF-A4AC-ABE54909E055}" type="presOf" srcId="{CDF35CD2-0106-46D6-A744-1492A4735CDC}" destId="{4EC780B7-B013-4340-8D68-2A9BB82CF1FF}" srcOrd="0" destOrd="0" presId="urn:microsoft.com/office/officeart/2005/8/layout/cycle4"/>
    <dgm:cxn modelId="{C732229F-17B3-49D2-9DCF-897D61A1F2C5}" type="presOf" srcId="{ACDBD643-F43A-49C2-9FCF-AEB7400619F0}" destId="{3BF5B631-BCF3-4EB4-BAE9-27453EC0ECEB}" srcOrd="0" destOrd="0" presId="urn:microsoft.com/office/officeart/2005/8/layout/cycle4"/>
    <dgm:cxn modelId="{73CB4EA6-9E4B-47D6-92DE-4FF2F09119C5}" srcId="{CD8FF654-D50E-41D7-855C-118AAD1361BC}" destId="{A4203E7A-2734-4FF1-9829-FCC7C7E3DF45}" srcOrd="2" destOrd="0" parTransId="{DA07C567-0C6D-41DB-A214-288360E9280E}" sibTransId="{A6BFBD62-53A6-4CF5-B46A-F9C24805B9D8}"/>
    <dgm:cxn modelId="{BA32E0A9-F648-493B-B9A9-D7634D159561}" type="presOf" srcId="{74A6E7A8-C828-456A-AE6F-A574AA562C86}" destId="{51D4E566-9795-44A5-9F69-10778C5FE49F}" srcOrd="0" destOrd="5" presId="urn:microsoft.com/office/officeart/2005/8/layout/cycle4"/>
    <dgm:cxn modelId="{05FCE5B1-3CBA-4A55-B542-A8B0E8AA0831}" srcId="{4AB80ED4-CB45-4512-962F-26A73D1317AC}" destId="{2985B5DA-9B2E-4A90-8F5D-4631E9425D7F}" srcOrd="5" destOrd="0" parTransId="{5C06027B-DD18-4AAD-9A38-B9978E8A76F8}" sibTransId="{7AB83848-97D9-42DA-AD65-2D978D0B714D}"/>
    <dgm:cxn modelId="{7B911BB4-9487-481A-BACD-F346D4DEE072}" srcId="{4AB80ED4-CB45-4512-962F-26A73D1317AC}" destId="{59F00A2C-71C1-47DB-8234-A677A8FB5EAB}" srcOrd="3" destOrd="0" parTransId="{150992F9-444F-4571-B278-4D10415E923D}" sibTransId="{23CDC9B5-84A5-412F-9F74-FA702DAAA30A}"/>
    <dgm:cxn modelId="{59594ECC-1C15-4663-9027-D820C2883241}" type="presOf" srcId="{6AFF8AEB-E846-4B05-AED6-A14668F79F3F}" destId="{6F7DA6DF-86AB-415F-87E2-10BF77DB746C}" srcOrd="1" destOrd="0" presId="urn:microsoft.com/office/officeart/2005/8/layout/cycle4"/>
    <dgm:cxn modelId="{DB9D2DCE-D0A1-4F0C-8186-6FC2D746CF85}" type="presOf" srcId="{C1EB3D59-4FAA-4A21-A448-C43116D493E6}" destId="{6F7DA6DF-86AB-415F-87E2-10BF77DB746C}" srcOrd="1" destOrd="4" presId="urn:microsoft.com/office/officeart/2005/8/layout/cycle4"/>
    <dgm:cxn modelId="{3B09EFCF-61FA-4746-9A19-EBF16167427C}" type="presOf" srcId="{6AFF8AEB-E846-4B05-AED6-A14668F79F3F}" destId="{51D4E566-9795-44A5-9F69-10778C5FE49F}" srcOrd="0" destOrd="0" presId="urn:microsoft.com/office/officeart/2005/8/layout/cycle4"/>
    <dgm:cxn modelId="{60D157D7-719F-4192-8C00-6EBFCEA1B5C7}" srcId="{CD8FF654-D50E-41D7-855C-118AAD1361BC}" destId="{63F06F3F-72B6-429E-8E4E-6A3BB5020FD2}" srcOrd="1" destOrd="0" parTransId="{D630CF0A-6BE2-4639-83F4-FD83CF5EAEAB}" sibTransId="{A6F314E7-70B8-4CAB-98AF-B085461E3C37}"/>
    <dgm:cxn modelId="{1A564EDA-CAF3-472D-8552-AB75D2BEE93F}" type="presOf" srcId="{1B66FF1E-8EA6-4416-83DE-F3511F1D8D44}" destId="{51D4E566-9795-44A5-9F69-10778C5FE49F}" srcOrd="0" destOrd="3" presId="urn:microsoft.com/office/officeart/2005/8/layout/cycle4"/>
    <dgm:cxn modelId="{1241FDDE-FC2A-47CD-B2B0-5652CD3437AC}" srcId="{4AB80ED4-CB45-4512-962F-26A73D1317AC}" destId="{70629C7C-01BC-4141-BDB2-44408C7BE2BB}" srcOrd="4" destOrd="0" parTransId="{201F1F54-0CAF-4E27-A062-3EA22AAA816E}" sibTransId="{6328DE8A-4B89-4B09-82E8-1F7F6C0AE280}"/>
    <dgm:cxn modelId="{AB8684E5-00D7-4D3A-989C-89481EB9A747}" srcId="{F67CEB75-4A04-4F06-A8C1-E2FEDB8B8220}" destId="{CD8FF654-D50E-41D7-855C-118AAD1361BC}" srcOrd="3" destOrd="0" parTransId="{32E05526-A1C0-441B-BFBA-FCE4F3F08D0D}" sibTransId="{52E70E2E-CDE8-4874-A9D6-95C095055484}"/>
    <dgm:cxn modelId="{4A3DE2EF-86B9-470E-8266-BFC0650BA6F0}" type="presOf" srcId="{70629C7C-01BC-4141-BDB2-44408C7BE2BB}" destId="{18351C04-2411-48E6-9809-9C0E908133A7}" srcOrd="1" destOrd="4" presId="urn:microsoft.com/office/officeart/2005/8/layout/cycle4"/>
    <dgm:cxn modelId="{099473F9-B79B-4974-B22E-FDF2A6AE0B94}" type="presOf" srcId="{4AB80ED4-CB45-4512-962F-26A73D1317AC}" destId="{6635016F-ADA7-42B7-B53F-26F99969267C}" srcOrd="0" destOrd="0" presId="urn:microsoft.com/office/officeart/2005/8/layout/cycle4"/>
    <dgm:cxn modelId="{50698FFF-7473-4C77-860C-BEFFBBF8137C}" srcId="{F67CEB75-4A04-4F06-A8C1-E2FEDB8B8220}" destId="{4AB80ED4-CB45-4512-962F-26A73D1317AC}" srcOrd="2" destOrd="0" parTransId="{342DB5F3-5B84-4C6B-908A-08847D7D8996}" sibTransId="{8DEEEF80-5221-4201-AE4D-86BB1920C96A}"/>
    <dgm:cxn modelId="{2FEBFE3B-4F60-4A0F-A22E-8C6088E16C2D}" type="presParOf" srcId="{018889EF-5A90-42A3-8821-E2221B556683}" destId="{DE8B076D-6169-4F7D-84A1-7BCAB0396335}" srcOrd="0" destOrd="0" presId="urn:microsoft.com/office/officeart/2005/8/layout/cycle4"/>
    <dgm:cxn modelId="{9C61E6F6-E95A-4487-AFA0-31E74B069A14}" type="presParOf" srcId="{DE8B076D-6169-4F7D-84A1-7BCAB0396335}" destId="{7735A0A3-9B88-4B26-B6F0-B43E2DD39D8B}" srcOrd="0" destOrd="0" presId="urn:microsoft.com/office/officeart/2005/8/layout/cycle4"/>
    <dgm:cxn modelId="{CE6502C2-A7C8-433F-8AC7-01D769CB8AB3}" type="presParOf" srcId="{7735A0A3-9B88-4B26-B6F0-B43E2DD39D8B}" destId="{0DE0293B-DB85-4F91-BEF6-5A5E233DC3FD}" srcOrd="0" destOrd="0" presId="urn:microsoft.com/office/officeart/2005/8/layout/cycle4"/>
    <dgm:cxn modelId="{3C42E06B-246F-4277-BA75-43B3720F18BF}" type="presParOf" srcId="{7735A0A3-9B88-4B26-B6F0-B43E2DD39D8B}" destId="{A01E05C9-9CC6-4C7A-8EA7-28DE14F98449}" srcOrd="1" destOrd="0" presId="urn:microsoft.com/office/officeart/2005/8/layout/cycle4"/>
    <dgm:cxn modelId="{77F79B0E-3475-4AA4-9090-4501399170A5}" type="presParOf" srcId="{DE8B076D-6169-4F7D-84A1-7BCAB0396335}" destId="{209CE538-3441-48FF-A3FE-F550F9A697CE}" srcOrd="1" destOrd="0" presId="urn:microsoft.com/office/officeart/2005/8/layout/cycle4"/>
    <dgm:cxn modelId="{90A49C59-56B8-4CC6-A712-7503ABB8B5E8}" type="presParOf" srcId="{209CE538-3441-48FF-A3FE-F550F9A697CE}" destId="{4EC780B7-B013-4340-8D68-2A9BB82CF1FF}" srcOrd="0" destOrd="0" presId="urn:microsoft.com/office/officeart/2005/8/layout/cycle4"/>
    <dgm:cxn modelId="{C3636DC0-E7EF-4CD3-BEC0-0431AFE507A6}" type="presParOf" srcId="{209CE538-3441-48FF-A3FE-F550F9A697CE}" destId="{18351C04-2411-48E6-9809-9C0E908133A7}" srcOrd="1" destOrd="0" presId="urn:microsoft.com/office/officeart/2005/8/layout/cycle4"/>
    <dgm:cxn modelId="{224BEC0E-7D55-4DC1-9AB1-8DA2833B51F3}" type="presParOf" srcId="{DE8B076D-6169-4F7D-84A1-7BCAB0396335}" destId="{E72F5937-821F-4233-BFC1-398940B608D6}" srcOrd="2" destOrd="0" presId="urn:microsoft.com/office/officeart/2005/8/layout/cycle4"/>
    <dgm:cxn modelId="{DF689862-1FC7-4024-B3BE-9C02FC640958}" type="presParOf" srcId="{E72F5937-821F-4233-BFC1-398940B608D6}" destId="{51D4E566-9795-44A5-9F69-10778C5FE49F}" srcOrd="0" destOrd="0" presId="urn:microsoft.com/office/officeart/2005/8/layout/cycle4"/>
    <dgm:cxn modelId="{3A11CDBC-A041-41A5-B267-366C5D6F379E}" type="presParOf" srcId="{E72F5937-821F-4233-BFC1-398940B608D6}" destId="{6F7DA6DF-86AB-415F-87E2-10BF77DB746C}" srcOrd="1" destOrd="0" presId="urn:microsoft.com/office/officeart/2005/8/layout/cycle4"/>
    <dgm:cxn modelId="{F70A8C76-0044-4791-93BB-4B48E773747B}" type="presParOf" srcId="{DE8B076D-6169-4F7D-84A1-7BCAB0396335}" destId="{D5195893-7B64-4753-B621-A7D5C521BE5C}" srcOrd="3" destOrd="0" presId="urn:microsoft.com/office/officeart/2005/8/layout/cycle4"/>
    <dgm:cxn modelId="{3049DCB5-4CA2-4F65-9DF2-B082DC5F05A1}" type="presParOf" srcId="{018889EF-5A90-42A3-8821-E2221B556683}" destId="{D4B56139-30E6-42B3-9872-EC393BE1DB11}" srcOrd="1" destOrd="0" presId="urn:microsoft.com/office/officeart/2005/8/layout/cycle4"/>
    <dgm:cxn modelId="{061D689D-FF30-4A2C-8057-8A582529BE41}" type="presParOf" srcId="{D4B56139-30E6-42B3-9872-EC393BE1DB11}" destId="{67098ED4-5B13-43FD-9E6C-554A112F2433}" srcOrd="0" destOrd="0" presId="urn:microsoft.com/office/officeart/2005/8/layout/cycle4"/>
    <dgm:cxn modelId="{AECC6390-C79C-4218-9594-058C0602DB0B}" type="presParOf" srcId="{D4B56139-30E6-42B3-9872-EC393BE1DB11}" destId="{3BF5B631-BCF3-4EB4-BAE9-27453EC0ECEB}" srcOrd="1" destOrd="0" presId="urn:microsoft.com/office/officeart/2005/8/layout/cycle4"/>
    <dgm:cxn modelId="{5B4BCD66-D2A3-403D-A4A4-062F484E25B4}" type="presParOf" srcId="{D4B56139-30E6-42B3-9872-EC393BE1DB11}" destId="{6635016F-ADA7-42B7-B53F-26F99969267C}" srcOrd="2" destOrd="0" presId="urn:microsoft.com/office/officeart/2005/8/layout/cycle4"/>
    <dgm:cxn modelId="{A777B389-17DE-4654-86DB-EBE447CC8845}" type="presParOf" srcId="{D4B56139-30E6-42B3-9872-EC393BE1DB11}" destId="{8B25F165-B7DD-4ADA-90B6-AE72EF5705F0}" srcOrd="3" destOrd="0" presId="urn:microsoft.com/office/officeart/2005/8/layout/cycle4"/>
    <dgm:cxn modelId="{B0C04EA2-BEB8-4445-803D-21A2EC4B1375}" type="presParOf" srcId="{D4B56139-30E6-42B3-9872-EC393BE1DB11}" destId="{CA820010-3EEC-4369-8793-CA19EC97EF3F}" srcOrd="4" destOrd="0" presId="urn:microsoft.com/office/officeart/2005/8/layout/cycle4"/>
    <dgm:cxn modelId="{655771F8-A036-4090-B43C-E314ECA2588F}" type="presParOf" srcId="{018889EF-5A90-42A3-8821-E2221B556683}" destId="{03D8C896-247D-4FF6-B8C0-18915772B3B4}" srcOrd="2" destOrd="0" presId="urn:microsoft.com/office/officeart/2005/8/layout/cycle4"/>
    <dgm:cxn modelId="{3D50C3D1-3608-435D-ADE6-EE67F126FF3D}" type="presParOf" srcId="{018889EF-5A90-42A3-8821-E2221B556683}" destId="{668FA1A6-004A-44FE-86D3-38D3AA346B1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900D1-0E11-4CAD-A297-A7977739D8A3}">
      <dsp:nvSpPr>
        <dsp:cNvPr id="0" name=""/>
        <dsp:cNvSpPr/>
      </dsp:nvSpPr>
      <dsp:spPr>
        <a:xfrm>
          <a:off x="0" y="0"/>
          <a:ext cx="1488959" cy="1788528"/>
        </a:xfrm>
        <a:prstGeom prst="roundRect">
          <a:avLst>
            <a:gd name="adj" fmla="val 10000"/>
          </a:avLst>
        </a:prstGeom>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3 499</a:t>
          </a:r>
        </a:p>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  Assault GBH</a:t>
          </a:r>
        </a:p>
      </dsp:txBody>
      <dsp:txXfrm>
        <a:off x="0" y="715411"/>
        <a:ext cx="1488959" cy="715411"/>
      </dsp:txXfrm>
    </dsp:sp>
    <dsp:sp modelId="{15A3C727-4B91-4F31-8A3D-08AE12C2943D}">
      <dsp:nvSpPr>
        <dsp:cNvPr id="0" name=""/>
        <dsp:cNvSpPr/>
      </dsp:nvSpPr>
      <dsp:spPr>
        <a:xfrm>
          <a:off x="448110" y="107311"/>
          <a:ext cx="595579" cy="59557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89949CD8-B21D-425C-8910-E44A84C16B49}">
      <dsp:nvSpPr>
        <dsp:cNvPr id="0" name=""/>
        <dsp:cNvSpPr/>
      </dsp:nvSpPr>
      <dsp:spPr>
        <a:xfrm>
          <a:off x="1553333" y="0"/>
          <a:ext cx="1488959" cy="1788528"/>
        </a:xfrm>
        <a:prstGeom prst="roundRect">
          <a:avLst>
            <a:gd name="adj" fmla="val 10000"/>
          </a:avLst>
        </a:prstGeom>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47</a:t>
          </a:r>
        </a:p>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Rape</a:t>
          </a:r>
        </a:p>
      </dsp:txBody>
      <dsp:txXfrm>
        <a:off x="1553333" y="715411"/>
        <a:ext cx="1488959" cy="715411"/>
      </dsp:txXfrm>
    </dsp:sp>
    <dsp:sp modelId="{FF0FB5C6-0C3B-4CEB-925F-7A8CE59800B9}">
      <dsp:nvSpPr>
        <dsp:cNvPr id="0" name=""/>
        <dsp:cNvSpPr/>
      </dsp:nvSpPr>
      <dsp:spPr>
        <a:xfrm>
          <a:off x="1981738" y="107311"/>
          <a:ext cx="595579" cy="59557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019E8C1A-30CD-41CC-B78A-C1A7F19DA97E}">
      <dsp:nvSpPr>
        <dsp:cNvPr id="0" name=""/>
        <dsp:cNvSpPr/>
      </dsp:nvSpPr>
      <dsp:spPr>
        <a:xfrm>
          <a:off x="3068677" y="0"/>
          <a:ext cx="1488959" cy="1788528"/>
        </a:xfrm>
        <a:prstGeom prst="roundRect">
          <a:avLst>
            <a:gd name="adj" fmla="val 10000"/>
          </a:avLst>
        </a:prstGeom>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350</a:t>
          </a:r>
        </a:p>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Attempted murder</a:t>
          </a:r>
        </a:p>
      </dsp:txBody>
      <dsp:txXfrm>
        <a:off x="3068677" y="715411"/>
        <a:ext cx="1488959" cy="715411"/>
      </dsp:txXfrm>
    </dsp:sp>
    <dsp:sp modelId="{BF4A46EE-FCA2-44F9-99B5-B987138F075B}">
      <dsp:nvSpPr>
        <dsp:cNvPr id="0" name=""/>
        <dsp:cNvSpPr/>
      </dsp:nvSpPr>
      <dsp:spPr>
        <a:xfrm>
          <a:off x="3515367" y="107311"/>
          <a:ext cx="595579" cy="595579"/>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2F0B005A-7D79-4893-9C58-1A08451BF408}">
      <dsp:nvSpPr>
        <dsp:cNvPr id="0" name=""/>
        <dsp:cNvSpPr/>
      </dsp:nvSpPr>
      <dsp:spPr>
        <a:xfrm>
          <a:off x="4603726" y="0"/>
          <a:ext cx="1488959" cy="1788528"/>
        </a:xfrm>
        <a:prstGeom prst="roundRect">
          <a:avLst>
            <a:gd name="adj" fmla="val 10000"/>
          </a:avLst>
        </a:prstGeom>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228</a:t>
          </a:r>
        </a:p>
        <a:p>
          <a:pPr marL="0" lvl="0" indent="0" algn="ctr" defTabSz="914400" rtl="0" eaLnBrk="1" latinLnBrk="0" hangingPunct="1">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Calibri" panose="020F0502020204030204" pitchFamily="34" charset="0"/>
            </a:rPr>
            <a:t>Murder</a:t>
          </a:r>
        </a:p>
      </dsp:txBody>
      <dsp:txXfrm>
        <a:off x="4603726" y="715411"/>
        <a:ext cx="1488959" cy="715411"/>
      </dsp:txXfrm>
    </dsp:sp>
    <dsp:sp modelId="{F8DFD644-9D62-4C81-9159-CBAA03F673FE}">
      <dsp:nvSpPr>
        <dsp:cNvPr id="0" name=""/>
        <dsp:cNvSpPr/>
      </dsp:nvSpPr>
      <dsp:spPr>
        <a:xfrm>
          <a:off x="5048995" y="107311"/>
          <a:ext cx="595579" cy="595579"/>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52CFFC82-FCB6-4CF4-97ED-9CC9079C56A2}">
      <dsp:nvSpPr>
        <dsp:cNvPr id="0" name=""/>
        <dsp:cNvSpPr/>
      </dsp:nvSpPr>
      <dsp:spPr>
        <a:xfrm>
          <a:off x="243707" y="1430822"/>
          <a:ext cx="5605271" cy="268279"/>
        </a:xfrm>
        <a:prstGeom prst="leftRightArrow">
          <a:avLst/>
        </a:prstGeom>
        <a:solidFill>
          <a:srgbClr val="4F81BD">
            <a:tint val="60000"/>
            <a:hueOff val="0"/>
            <a:satOff val="0"/>
            <a:lumOff val="0"/>
            <a:alphaOff val="0"/>
          </a:srgb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4E566-9795-44A5-9F69-10778C5FE49F}">
      <dsp:nvSpPr>
        <dsp:cNvPr id="0" name=""/>
        <dsp:cNvSpPr/>
      </dsp:nvSpPr>
      <dsp:spPr>
        <a:xfrm>
          <a:off x="2738154" y="1814658"/>
          <a:ext cx="2578816" cy="1876901"/>
        </a:xfrm>
        <a:prstGeom prst="roundRect">
          <a:avLst>
            <a:gd name="adj" fmla="val 10000"/>
          </a:avLst>
        </a:prstGeom>
        <a:solidFill>
          <a:schemeClr val="lt1">
            <a:alpha val="90000"/>
            <a:hueOff val="0"/>
            <a:satOff val="0"/>
            <a:lumOff val="0"/>
            <a:alphaOff val="0"/>
          </a:schemeClr>
        </a:solidFill>
        <a:ln w="15875"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ZA" sz="1300" b="1" kern="1200" dirty="0">
              <a:solidFill>
                <a:schemeClr val="accent5">
                  <a:lumMod val="75000"/>
                </a:schemeClr>
              </a:solidFill>
            </a:rPr>
            <a:t>Gauteng – 7</a:t>
          </a:r>
        </a:p>
        <a:p>
          <a:pPr marL="114300" lvl="1" indent="-114300" algn="l" defTabSz="577850">
            <a:lnSpc>
              <a:spcPct val="90000"/>
            </a:lnSpc>
            <a:spcBef>
              <a:spcPct val="0"/>
            </a:spcBef>
            <a:spcAft>
              <a:spcPct val="15000"/>
            </a:spcAft>
            <a:buChar char="•"/>
          </a:pPr>
          <a:r>
            <a:rPr lang="en-ZA" sz="1300" b="1" kern="1200" dirty="0">
              <a:solidFill>
                <a:schemeClr val="accent5">
                  <a:lumMod val="75000"/>
                </a:schemeClr>
              </a:solidFill>
            </a:rPr>
            <a:t>KwaZulu-Natal – 5</a:t>
          </a:r>
        </a:p>
        <a:p>
          <a:pPr marL="114300" lvl="1" indent="-114300" algn="l" defTabSz="577850">
            <a:lnSpc>
              <a:spcPct val="90000"/>
            </a:lnSpc>
            <a:spcBef>
              <a:spcPct val="0"/>
            </a:spcBef>
            <a:spcAft>
              <a:spcPct val="15000"/>
            </a:spcAft>
            <a:buChar char="•"/>
          </a:pPr>
          <a:r>
            <a:rPr lang="en-ZA" sz="1300" b="1" kern="1200" dirty="0">
              <a:solidFill>
                <a:schemeClr val="accent5">
                  <a:lumMod val="75000"/>
                </a:schemeClr>
              </a:solidFill>
            </a:rPr>
            <a:t>Western Cape – 2</a:t>
          </a:r>
        </a:p>
        <a:p>
          <a:pPr marL="114300" lvl="1" indent="-114300" algn="l" defTabSz="577850">
            <a:lnSpc>
              <a:spcPct val="90000"/>
            </a:lnSpc>
            <a:spcBef>
              <a:spcPct val="0"/>
            </a:spcBef>
            <a:spcAft>
              <a:spcPct val="15000"/>
            </a:spcAft>
            <a:buChar char="•"/>
          </a:pPr>
          <a:r>
            <a:rPr lang="en-ZA" sz="1300" b="1" kern="1200" dirty="0">
              <a:solidFill>
                <a:schemeClr val="accent5">
                  <a:lumMod val="75000"/>
                </a:schemeClr>
              </a:solidFill>
            </a:rPr>
            <a:t>Eastern Cape – 1</a:t>
          </a:r>
        </a:p>
        <a:p>
          <a:pPr marL="114300" lvl="1" indent="-114300" algn="l" defTabSz="577850">
            <a:lnSpc>
              <a:spcPct val="90000"/>
            </a:lnSpc>
            <a:spcBef>
              <a:spcPct val="0"/>
            </a:spcBef>
            <a:spcAft>
              <a:spcPct val="15000"/>
            </a:spcAft>
            <a:buChar char="•"/>
          </a:pPr>
          <a:r>
            <a:rPr lang="en-ZA" sz="1300" b="1" kern="1200" dirty="0">
              <a:solidFill>
                <a:schemeClr val="accent5">
                  <a:lumMod val="75000"/>
                </a:schemeClr>
              </a:solidFill>
            </a:rPr>
            <a:t>Limpopo – 1</a:t>
          </a:r>
        </a:p>
        <a:p>
          <a:pPr marL="114300" lvl="1" indent="-114300" algn="l" defTabSz="577850">
            <a:lnSpc>
              <a:spcPct val="90000"/>
            </a:lnSpc>
            <a:spcBef>
              <a:spcPct val="0"/>
            </a:spcBef>
            <a:spcAft>
              <a:spcPct val="15000"/>
            </a:spcAft>
            <a:buChar char="•"/>
          </a:pPr>
          <a:endParaRPr lang="en-ZA" sz="1300" b="1" kern="1200" dirty="0"/>
        </a:p>
        <a:p>
          <a:pPr marL="114300" lvl="1" indent="-114300" algn="l" defTabSz="577850">
            <a:lnSpc>
              <a:spcPct val="90000"/>
            </a:lnSpc>
            <a:spcBef>
              <a:spcPct val="0"/>
            </a:spcBef>
            <a:spcAft>
              <a:spcPct val="15000"/>
            </a:spcAft>
            <a:buChar char="•"/>
          </a:pPr>
          <a:endParaRPr lang="en-ZA" sz="1300" b="1" kern="1200" dirty="0"/>
        </a:p>
      </dsp:txBody>
      <dsp:txXfrm>
        <a:off x="2779383" y="2325112"/>
        <a:ext cx="1722713" cy="1325218"/>
      </dsp:txXfrm>
    </dsp:sp>
    <dsp:sp modelId="{4EC780B7-B013-4340-8D68-2A9BB82CF1FF}">
      <dsp:nvSpPr>
        <dsp:cNvPr id="0" name=""/>
        <dsp:cNvSpPr/>
      </dsp:nvSpPr>
      <dsp:spPr>
        <a:xfrm>
          <a:off x="5876720" y="1814666"/>
          <a:ext cx="2473488" cy="1972995"/>
        </a:xfrm>
        <a:prstGeom prst="roundRect">
          <a:avLst>
            <a:gd name="adj" fmla="val 10000"/>
          </a:avLst>
        </a:prstGeom>
        <a:solidFill>
          <a:schemeClr val="lt1">
            <a:alpha val="90000"/>
            <a:hueOff val="0"/>
            <a:satOff val="0"/>
            <a:lumOff val="0"/>
            <a:alphaOff val="0"/>
          </a:schemeClr>
        </a:solidFill>
        <a:ln w="15875"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r" defTabSz="577850">
            <a:lnSpc>
              <a:spcPct val="90000"/>
            </a:lnSpc>
            <a:spcBef>
              <a:spcPct val="0"/>
            </a:spcBef>
            <a:spcAft>
              <a:spcPct val="15000"/>
            </a:spcAft>
            <a:buChar char="•"/>
          </a:pPr>
          <a:r>
            <a:rPr lang="en-ZA" sz="1300" b="1" kern="1200" dirty="0">
              <a:solidFill>
                <a:srgbClr val="0070C0"/>
              </a:solidFill>
            </a:rPr>
            <a:t>KwaZulu-Natal – 7</a:t>
          </a:r>
        </a:p>
        <a:p>
          <a:pPr marL="114300" lvl="1" indent="-114300" algn="r" defTabSz="577850">
            <a:lnSpc>
              <a:spcPct val="90000"/>
            </a:lnSpc>
            <a:spcBef>
              <a:spcPct val="0"/>
            </a:spcBef>
            <a:spcAft>
              <a:spcPct val="15000"/>
            </a:spcAft>
            <a:buChar char="•"/>
          </a:pPr>
          <a:r>
            <a:rPr lang="en-ZA" sz="1300" b="1" kern="1200" dirty="0">
              <a:solidFill>
                <a:srgbClr val="0070C0"/>
              </a:solidFill>
            </a:rPr>
            <a:t>Eastern Cape – 6</a:t>
          </a:r>
        </a:p>
        <a:p>
          <a:pPr marL="114300" lvl="1" indent="-114300" algn="r" defTabSz="577850">
            <a:lnSpc>
              <a:spcPct val="90000"/>
            </a:lnSpc>
            <a:spcBef>
              <a:spcPct val="0"/>
            </a:spcBef>
            <a:spcAft>
              <a:spcPct val="15000"/>
            </a:spcAft>
            <a:buChar char="•"/>
          </a:pPr>
          <a:r>
            <a:rPr lang="en-ZA" sz="1300" b="1" kern="1200" dirty="0">
              <a:solidFill>
                <a:srgbClr val="0070C0"/>
              </a:solidFill>
            </a:rPr>
            <a:t>Gauteng – 5</a:t>
          </a:r>
        </a:p>
        <a:p>
          <a:pPr marL="114300" lvl="1" indent="-114300" algn="r" defTabSz="577850">
            <a:lnSpc>
              <a:spcPct val="90000"/>
            </a:lnSpc>
            <a:spcBef>
              <a:spcPct val="0"/>
            </a:spcBef>
            <a:spcAft>
              <a:spcPct val="15000"/>
            </a:spcAft>
            <a:buChar char="•"/>
          </a:pPr>
          <a:r>
            <a:rPr lang="en-ZA" sz="1300" b="1" kern="1200" dirty="0">
              <a:solidFill>
                <a:srgbClr val="0070C0"/>
              </a:solidFill>
            </a:rPr>
            <a:t>Mpumalanga – 3</a:t>
          </a:r>
        </a:p>
        <a:p>
          <a:pPr marL="114300" lvl="1" indent="-114300" algn="r" defTabSz="577850">
            <a:lnSpc>
              <a:spcPct val="90000"/>
            </a:lnSpc>
            <a:spcBef>
              <a:spcPct val="0"/>
            </a:spcBef>
            <a:spcAft>
              <a:spcPct val="15000"/>
            </a:spcAft>
            <a:buChar char="•"/>
          </a:pPr>
          <a:r>
            <a:rPr lang="en-ZA" sz="1300" b="1" kern="1200" dirty="0">
              <a:solidFill>
                <a:srgbClr val="0070C0"/>
              </a:solidFill>
            </a:rPr>
            <a:t>Limpopo – 1</a:t>
          </a:r>
        </a:p>
        <a:p>
          <a:pPr marL="114300" lvl="1" indent="-114300" algn="r" defTabSz="577850">
            <a:lnSpc>
              <a:spcPct val="90000"/>
            </a:lnSpc>
            <a:spcBef>
              <a:spcPct val="0"/>
            </a:spcBef>
            <a:spcAft>
              <a:spcPct val="15000"/>
            </a:spcAft>
            <a:buChar char="•"/>
          </a:pPr>
          <a:r>
            <a:rPr lang="en-ZA" sz="1300" b="1" kern="1200" dirty="0">
              <a:solidFill>
                <a:srgbClr val="0070C0"/>
              </a:solidFill>
            </a:rPr>
            <a:t>Free State – 1</a:t>
          </a:r>
        </a:p>
        <a:p>
          <a:pPr marL="114300" lvl="1" indent="-114300" algn="r" defTabSz="577850">
            <a:lnSpc>
              <a:spcPct val="90000"/>
            </a:lnSpc>
            <a:spcBef>
              <a:spcPct val="0"/>
            </a:spcBef>
            <a:spcAft>
              <a:spcPct val="15000"/>
            </a:spcAft>
            <a:buChar char="•"/>
          </a:pPr>
          <a:endParaRPr lang="en-ZA" sz="1300" b="1" kern="1200" dirty="0"/>
        </a:p>
      </dsp:txBody>
      <dsp:txXfrm>
        <a:off x="6662107" y="2351255"/>
        <a:ext cx="1644761" cy="1393066"/>
      </dsp:txXfrm>
    </dsp:sp>
    <dsp:sp modelId="{0DE0293B-DB85-4F91-BEF6-5A5E233DC3FD}">
      <dsp:nvSpPr>
        <dsp:cNvPr id="0" name=""/>
        <dsp:cNvSpPr/>
      </dsp:nvSpPr>
      <dsp:spPr>
        <a:xfrm>
          <a:off x="5876151" y="501400"/>
          <a:ext cx="2460555" cy="542983"/>
        </a:xfrm>
        <a:prstGeom prst="roundRect">
          <a:avLst>
            <a:gd name="adj" fmla="val 10000"/>
          </a:avLst>
        </a:prstGeom>
        <a:solidFill>
          <a:schemeClr val="lt1">
            <a:alpha val="90000"/>
            <a:hueOff val="0"/>
            <a:satOff val="0"/>
            <a:lumOff val="0"/>
            <a:alphaOff val="0"/>
          </a:schemeClr>
        </a:solidFill>
        <a:ln w="15875" cap="flat" cmpd="sng" algn="ctr">
          <a:solidFill>
            <a:srgbClr val="ED7D3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ED7D31"/>
              </a:solidFill>
            </a:rPr>
            <a:t>Eastern Cape – 1</a:t>
          </a:r>
        </a:p>
      </dsp:txBody>
      <dsp:txXfrm>
        <a:off x="6626246" y="513328"/>
        <a:ext cx="1698532" cy="383381"/>
      </dsp:txXfrm>
    </dsp:sp>
    <dsp:sp modelId="{67098ED4-5B13-43FD-9E6C-554A112F2433}">
      <dsp:nvSpPr>
        <dsp:cNvPr id="0" name=""/>
        <dsp:cNvSpPr/>
      </dsp:nvSpPr>
      <dsp:spPr>
        <a:xfrm>
          <a:off x="4009764" y="378642"/>
          <a:ext cx="1522662" cy="1323529"/>
        </a:xfrm>
        <a:prstGeom prst="pieWedge">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b="1" kern="1200" dirty="0"/>
            <a:t>Merchant retail</a:t>
          </a:r>
        </a:p>
        <a:p>
          <a:pPr marL="0" lvl="0" indent="0" algn="ctr" defTabSz="711200">
            <a:lnSpc>
              <a:spcPct val="90000"/>
            </a:lnSpc>
            <a:spcBef>
              <a:spcPct val="0"/>
            </a:spcBef>
            <a:spcAft>
              <a:spcPct val="35000"/>
            </a:spcAft>
            <a:buNone/>
          </a:pPr>
          <a:r>
            <a:rPr lang="en-ZA" sz="1600" b="1" kern="1200" dirty="0"/>
            <a:t>0</a:t>
          </a:r>
        </a:p>
      </dsp:txBody>
      <dsp:txXfrm>
        <a:off x="4455741" y="766295"/>
        <a:ext cx="1076685" cy="935876"/>
      </dsp:txXfrm>
    </dsp:sp>
    <dsp:sp modelId="{3BF5B631-BCF3-4EB4-BAE9-27453EC0ECEB}">
      <dsp:nvSpPr>
        <dsp:cNvPr id="0" name=""/>
        <dsp:cNvSpPr/>
      </dsp:nvSpPr>
      <dsp:spPr>
        <a:xfrm rot="5400000">
          <a:off x="5656433" y="279076"/>
          <a:ext cx="1323529" cy="1522662"/>
        </a:xfrm>
        <a:prstGeom prst="pieWedge">
          <a:avLst/>
        </a:prstGeom>
        <a:solidFill>
          <a:srgbClr val="ED7D3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b="1" kern="1200" dirty="0"/>
            <a:t>Static AV (Street)</a:t>
          </a:r>
        </a:p>
        <a:p>
          <a:pPr marL="0" lvl="0" indent="0" algn="ctr" defTabSz="711200">
            <a:lnSpc>
              <a:spcPct val="90000"/>
            </a:lnSpc>
            <a:spcBef>
              <a:spcPct val="0"/>
            </a:spcBef>
            <a:spcAft>
              <a:spcPct val="35000"/>
            </a:spcAft>
            <a:buNone/>
          </a:pPr>
          <a:r>
            <a:rPr lang="en-ZA" sz="1600" b="1" kern="1200" dirty="0"/>
            <a:t>1</a:t>
          </a:r>
        </a:p>
      </dsp:txBody>
      <dsp:txXfrm rot="-5400000">
        <a:off x="5556867" y="766295"/>
        <a:ext cx="1076685" cy="935876"/>
      </dsp:txXfrm>
    </dsp:sp>
    <dsp:sp modelId="{6635016F-ADA7-42B7-B53F-26F99969267C}">
      <dsp:nvSpPr>
        <dsp:cNvPr id="0" name=""/>
        <dsp:cNvSpPr/>
      </dsp:nvSpPr>
      <dsp:spPr>
        <a:xfrm rot="10800000">
          <a:off x="5551584" y="1725274"/>
          <a:ext cx="1522662" cy="1323529"/>
        </a:xfrm>
        <a:prstGeom prst="pieWedg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b="1" kern="1200" dirty="0"/>
            <a:t>AV on road</a:t>
          </a:r>
        </a:p>
        <a:p>
          <a:pPr marL="0" lvl="0" indent="0" algn="ctr" defTabSz="711200">
            <a:lnSpc>
              <a:spcPct val="90000"/>
            </a:lnSpc>
            <a:spcBef>
              <a:spcPct val="0"/>
            </a:spcBef>
            <a:spcAft>
              <a:spcPct val="35000"/>
            </a:spcAft>
            <a:buNone/>
          </a:pPr>
          <a:r>
            <a:rPr lang="en-ZA" sz="1600" b="1" kern="1200" dirty="0"/>
            <a:t>23</a:t>
          </a:r>
        </a:p>
      </dsp:txBody>
      <dsp:txXfrm rot="10800000">
        <a:off x="5551584" y="1725274"/>
        <a:ext cx="1076685" cy="935876"/>
      </dsp:txXfrm>
    </dsp:sp>
    <dsp:sp modelId="{8B25F165-B7DD-4ADA-90B6-AE72EF5705F0}">
      <dsp:nvSpPr>
        <dsp:cNvPr id="0" name=""/>
        <dsp:cNvSpPr/>
      </dsp:nvSpPr>
      <dsp:spPr>
        <a:xfrm rot="16200000">
          <a:off x="4109331" y="1615595"/>
          <a:ext cx="1323529" cy="1522662"/>
        </a:xfrm>
        <a:prstGeom prst="pieWedge">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b="1" kern="1200" dirty="0"/>
            <a:t>Cross pavement</a:t>
          </a:r>
        </a:p>
        <a:p>
          <a:pPr marL="0" lvl="0" indent="0" algn="ctr" defTabSz="711200">
            <a:lnSpc>
              <a:spcPct val="90000"/>
            </a:lnSpc>
            <a:spcBef>
              <a:spcPct val="0"/>
            </a:spcBef>
            <a:spcAft>
              <a:spcPct val="35000"/>
            </a:spcAft>
            <a:buNone/>
          </a:pPr>
          <a:r>
            <a:rPr lang="en-ZA" sz="1600" b="1" kern="1200" dirty="0"/>
            <a:t>16</a:t>
          </a:r>
        </a:p>
      </dsp:txBody>
      <dsp:txXfrm rot="5400000">
        <a:off x="4455742" y="1715161"/>
        <a:ext cx="1076685" cy="935876"/>
      </dsp:txXfrm>
    </dsp:sp>
    <dsp:sp modelId="{03D8C896-247D-4FF6-B8C0-18915772B3B4}">
      <dsp:nvSpPr>
        <dsp:cNvPr id="0" name=""/>
        <dsp:cNvSpPr/>
      </dsp:nvSpPr>
      <dsp:spPr>
        <a:xfrm>
          <a:off x="5161383" y="1327469"/>
          <a:ext cx="782803" cy="68069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FA1A6-004A-44FE-86D3-38D3AA346B12}">
      <dsp:nvSpPr>
        <dsp:cNvPr id="0" name=""/>
        <dsp:cNvSpPr/>
      </dsp:nvSpPr>
      <dsp:spPr>
        <a:xfrm rot="10800000">
          <a:off x="5160177" y="1404201"/>
          <a:ext cx="782803" cy="68069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7892499-378C-4B99-9EEA-4F454C396037}" type="datetimeFigureOut">
              <a:rPr lang="en-ZA" smtClean="0"/>
              <a:t>2025/01/13</a:t>
            </a:fld>
            <a:endParaRPr lang="en-ZA"/>
          </a:p>
        </p:txBody>
      </p:sp>
      <p:sp>
        <p:nvSpPr>
          <p:cNvPr id="4" name="Footer Placeholder 3"/>
          <p:cNvSpPr>
            <a:spLocks noGrp="1"/>
          </p:cNvSpPr>
          <p:nvPr>
            <p:ph type="ftr" sz="quarter" idx="2"/>
          </p:nvPr>
        </p:nvSpPr>
        <p:spPr>
          <a:xfrm>
            <a:off x="1"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3E69A92-5F7D-4A22-825B-763D4B3F6822}" type="slidenum">
              <a:rPr lang="en-ZA" smtClean="0"/>
              <a:t>‹#›</a:t>
            </a:fld>
            <a:endParaRPr lang="en-ZA"/>
          </a:p>
        </p:txBody>
      </p:sp>
    </p:spTree>
    <p:extLst>
      <p:ext uri="{BB962C8B-B14F-4D97-AF65-F5344CB8AC3E}">
        <p14:creationId xmlns:p14="http://schemas.microsoft.com/office/powerpoint/2010/main" val="1675792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68DC1F-86CA-47B9-9F14-0996E48587B8}" type="datetimeFigureOut">
              <a:rPr lang="en-ZA" smtClean="0"/>
              <a:t>2025/01/13</a:t>
            </a:fld>
            <a:endParaRPr lang="en-ZA"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6"/>
            <a:ext cx="2945659" cy="498055"/>
          </a:xfrm>
          <a:prstGeom prst="rect">
            <a:avLst/>
          </a:prstGeom>
        </p:spPr>
        <p:txBody>
          <a:bodyPr vert="horz" lIns="91440" tIns="45720" rIns="91440" bIns="45720" rtlCol="0" anchor="b"/>
          <a:lstStyle>
            <a:lvl1pPr algn="r">
              <a:defRPr sz="1200"/>
            </a:lvl1pPr>
          </a:lstStyle>
          <a:p>
            <a:fld id="{9B7BCA9F-F0C4-4676-B2A5-1B993AB766C1}" type="slidenum">
              <a:rPr lang="en-ZA" smtClean="0"/>
              <a:t>‹#›</a:t>
            </a:fld>
            <a:endParaRPr lang="en-ZA" dirty="0"/>
          </a:p>
        </p:txBody>
      </p:sp>
    </p:spTree>
    <p:extLst>
      <p:ext uri="{BB962C8B-B14F-4D97-AF65-F5344CB8AC3E}">
        <p14:creationId xmlns:p14="http://schemas.microsoft.com/office/powerpoint/2010/main" val="105445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1</a:t>
            </a:fld>
            <a:endParaRPr lang="en-ZA" dirty="0"/>
          </a:p>
        </p:txBody>
      </p:sp>
    </p:spTree>
    <p:extLst>
      <p:ext uri="{BB962C8B-B14F-4D97-AF65-F5344CB8AC3E}">
        <p14:creationId xmlns:p14="http://schemas.microsoft.com/office/powerpoint/2010/main" val="36800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7BCA9F-F0C4-4676-B2A5-1B993AB766C1}" type="slidenum">
              <a:rPr lang="en-ZA" smtClean="0"/>
              <a:t>12</a:t>
            </a:fld>
            <a:endParaRPr lang="en-ZA" dirty="0"/>
          </a:p>
        </p:txBody>
      </p:sp>
    </p:spTree>
    <p:extLst>
      <p:ext uri="{BB962C8B-B14F-4D97-AF65-F5344CB8AC3E}">
        <p14:creationId xmlns:p14="http://schemas.microsoft.com/office/powerpoint/2010/main" val="384784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BCA9F-F0C4-4676-B2A5-1B993AB766C1}" type="slidenum">
              <a:rPr lang="en-ZA" smtClean="0"/>
              <a:t>15</a:t>
            </a:fld>
            <a:endParaRPr lang="en-ZA" dirty="0"/>
          </a:p>
        </p:txBody>
      </p:sp>
    </p:spTree>
    <p:extLst>
      <p:ext uri="{BB962C8B-B14F-4D97-AF65-F5344CB8AC3E}">
        <p14:creationId xmlns:p14="http://schemas.microsoft.com/office/powerpoint/2010/main" val="277734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7BCA9F-F0C4-4676-B2A5-1B993AB766C1}" type="slidenum">
              <a:rPr lang="en-ZA" smtClean="0"/>
              <a:t>20</a:t>
            </a:fld>
            <a:endParaRPr lang="en-ZA" dirty="0"/>
          </a:p>
        </p:txBody>
      </p:sp>
    </p:spTree>
    <p:extLst>
      <p:ext uri="{BB962C8B-B14F-4D97-AF65-F5344CB8AC3E}">
        <p14:creationId xmlns:p14="http://schemas.microsoft.com/office/powerpoint/2010/main" val="370934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BCA9F-F0C4-4676-B2A5-1B993AB766C1}" type="slidenum">
              <a:rPr lang="en-ZA" smtClean="0"/>
              <a:t>28</a:t>
            </a:fld>
            <a:endParaRPr lang="en-ZA" dirty="0"/>
          </a:p>
        </p:txBody>
      </p:sp>
    </p:spTree>
    <p:extLst>
      <p:ext uri="{BB962C8B-B14F-4D97-AF65-F5344CB8AC3E}">
        <p14:creationId xmlns:p14="http://schemas.microsoft.com/office/powerpoint/2010/main" val="370555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BCA9F-F0C4-4676-B2A5-1B993AB766C1}" type="slidenum">
              <a:rPr lang="en-ZA" smtClean="0"/>
              <a:t>49</a:t>
            </a:fld>
            <a:endParaRPr lang="en-ZA" dirty="0"/>
          </a:p>
        </p:txBody>
      </p:sp>
    </p:spTree>
    <p:extLst>
      <p:ext uri="{BB962C8B-B14F-4D97-AF65-F5344CB8AC3E}">
        <p14:creationId xmlns:p14="http://schemas.microsoft.com/office/powerpoint/2010/main" val="250075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lgn="r">
              <a:defRPr/>
            </a:lvl1p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4000" b="1" spc="200"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Date Placeholder 3"/>
          <p:cNvSpPr>
            <a:spLocks noGrp="1"/>
          </p:cNvSpPr>
          <p:nvPr>
            <p:ph type="dt" sz="half" idx="10"/>
          </p:nvPr>
        </p:nvSpPr>
        <p:spPr>
          <a:xfrm>
            <a:off x="460602" y="6476020"/>
            <a:ext cx="2154143" cy="274320"/>
          </a:xfrm>
        </p:spPr>
        <p:txBody>
          <a:bodyPr/>
          <a:lstStyle>
            <a:lvl1pPr algn="l">
              <a:defRPr/>
            </a:lvl1pPr>
          </a:lstStyle>
          <a:p>
            <a:fld id="{A3CDBE26-EB7A-4FD7-AB44-4E318630BE07}" type="datetime1">
              <a:rPr lang="en-ZA" smtClean="0"/>
              <a:t>2025/01/13</a:t>
            </a:fld>
            <a:endParaRPr lang="en-Z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0941" y="101600"/>
            <a:ext cx="1212851" cy="1212850"/>
          </a:xfrm>
          <a:prstGeom prst="rect">
            <a:avLst/>
          </a:prstGeom>
        </p:spPr>
      </p:pic>
    </p:spTree>
    <p:extLst>
      <p:ext uri="{BB962C8B-B14F-4D97-AF65-F5344CB8AC3E}">
        <p14:creationId xmlns:p14="http://schemas.microsoft.com/office/powerpoint/2010/main" val="125010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9605A-4194-4DEA-95E6-07FF263B9DE9}" type="datetime1">
              <a:rPr lang="en-ZA" smtClean="0"/>
              <a:t>2025/01/13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7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6A30A-4018-4D94-BBB6-9F4F3B661556}" type="datetime1">
              <a:rPr lang="en-ZA" smtClean="0"/>
              <a:t>2025/01/13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val="158729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6A884-BA68-41A5-8388-155EC532CD9B}" type="datetime1">
              <a:rPr lang="en-ZA" smtClean="0"/>
              <a:t>2025/01/13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7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80008" y="4105953"/>
            <a:ext cx="11091169" cy="539865"/>
          </a:xfrm>
        </p:spPr>
        <p:txBody>
          <a:bodyPr anchor="ctr">
            <a:noAutofit/>
          </a:bodyPr>
          <a:lstStyle>
            <a:lvl1pPr algn="ctr">
              <a:defRPr sz="3600" b="0">
                <a:solidFill>
                  <a:schemeClr val="tx1"/>
                </a:solidFill>
                <a:latin typeface="Segoe UI" panose="020B0502040204020203" pitchFamily="34" charset="0"/>
                <a:cs typeface="Segoe UI" panose="020B0502040204020203" pitchFamily="34" charset="0"/>
              </a:defRPr>
            </a:lvl1pPr>
          </a:lstStyle>
          <a:p>
            <a:r>
              <a:rPr lang="en-US" dirty="0"/>
              <a:t>Click to edit title</a:t>
            </a:r>
          </a:p>
        </p:txBody>
      </p:sp>
      <p:pic>
        <p:nvPicPr>
          <p:cNvPr id="3" name="Picture 2"/>
          <p:cNvPicPr>
            <a:picLocks noChangeAspect="1"/>
          </p:cNvPicPr>
          <p:nvPr userDrawn="1"/>
        </p:nvPicPr>
        <p:blipFill>
          <a:blip r:embed="rId2"/>
          <a:stretch>
            <a:fillRect/>
          </a:stretch>
        </p:blipFill>
        <p:spPr>
          <a:xfrm>
            <a:off x="0" y="0"/>
            <a:ext cx="12192000" cy="1962364"/>
          </a:xfrm>
          <a:prstGeom prst="rect">
            <a:avLst/>
          </a:prstGeom>
          <a:ln w="28575">
            <a:solidFill>
              <a:srgbClr val="FFCB05"/>
            </a:solidFill>
          </a:ln>
        </p:spPr>
      </p:pic>
    </p:spTree>
    <p:extLst>
      <p:ext uri="{BB962C8B-B14F-4D97-AF65-F5344CB8AC3E}">
        <p14:creationId xmlns:p14="http://schemas.microsoft.com/office/powerpoint/2010/main" val="73059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659"/>
            <a:ext cx="12192000" cy="5563402"/>
          </a:xfrm>
        </p:spPr>
        <p:txBody>
          <a:bodyPr>
            <a:normAutofit/>
          </a:bodyPr>
          <a:lstStyle>
            <a:lvl1pPr marL="342900" indent="-342900">
              <a:buClrTx/>
              <a:buFont typeface="Symbol" panose="05050102010706020507" pitchFamily="18" charset="2"/>
              <a:buChar char="®"/>
              <a:defRPr sz="28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382588">
              <a:buClrTx/>
              <a:buFont typeface="Segoe UI" panose="020B0502040204020203" pitchFamily="34" charset="0"/>
              <a:buChar char="ꟷ"/>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buClrTx/>
              <a:buFont typeface="Wingdings" panose="05000000000000000000" pitchFamily="2" charset="2"/>
              <a:buChar char="§"/>
              <a:defRPr sz="20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buClrTx/>
              <a:buFont typeface="Arial" panose="020B0604020202020204" pitchFamily="34" charset="0"/>
              <a:buChar char="•"/>
              <a:defRPr sz="18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buClrTx/>
              <a:buFont typeface="Wingdings" panose="05000000000000000000" pitchFamily="2" charset="2"/>
              <a:buChar char="Ø"/>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txBox="1">
            <a:spLocks/>
          </p:cNvSpPr>
          <p:nvPr userDrawn="1"/>
        </p:nvSpPr>
        <p:spPr>
          <a:xfrm>
            <a:off x="429275" y="583609"/>
            <a:ext cx="667780" cy="2820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023F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9E4338-7AC6-457C-8DAE-304505DA8541}" type="slidenum">
              <a:rPr lang="en-ZA" sz="1200" smtClean="0">
                <a:solidFill>
                  <a:schemeClr val="bg1"/>
                </a:solidFill>
              </a:rPr>
              <a:pPr/>
              <a:t>‹#›</a:t>
            </a:fld>
            <a:endParaRPr lang="en-ZA" sz="1200" dirty="0">
              <a:solidFill>
                <a:schemeClr val="bg1"/>
              </a:solidFill>
            </a:endParaRPr>
          </a:p>
        </p:txBody>
      </p:sp>
      <p:sp>
        <p:nvSpPr>
          <p:cNvPr id="11" name="Rectangle 10"/>
          <p:cNvSpPr/>
          <p:nvPr userDrawn="1"/>
        </p:nvSpPr>
        <p:spPr>
          <a:xfrm>
            <a:off x="0" y="-2053"/>
            <a:ext cx="12192000" cy="84716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2000" dirty="0">
              <a:latin typeface="Segoe UI" panose="020B0502040204020203" pitchFamily="34" charset="0"/>
              <a:cs typeface="Segoe UI" panose="020B0502040204020203" pitchFamily="34" charset="0"/>
            </a:endParaRPr>
          </a:p>
        </p:txBody>
      </p:sp>
      <p:sp>
        <p:nvSpPr>
          <p:cNvPr id="10" name="Title 1"/>
          <p:cNvSpPr>
            <a:spLocks noGrp="1"/>
          </p:cNvSpPr>
          <p:nvPr>
            <p:ph type="ctrTitle" hasCustomPrompt="1"/>
          </p:nvPr>
        </p:nvSpPr>
        <p:spPr>
          <a:xfrm>
            <a:off x="87757" y="159586"/>
            <a:ext cx="11026128" cy="539865"/>
          </a:xfrm>
          <a:noFill/>
        </p:spPr>
        <p:txBody>
          <a:bodyPr anchor="ctr">
            <a:noAutofit/>
          </a:bodyPr>
          <a:lstStyle>
            <a:lvl1pPr algn="l">
              <a:defRPr sz="2400" b="0">
                <a:solidFill>
                  <a:srgbClr val="FFCB05"/>
                </a:solidFill>
                <a:latin typeface="Segoe UI" panose="020B0502040204020203" pitchFamily="34" charset="0"/>
                <a:cs typeface="Segoe UI" panose="020B0502040204020203" pitchFamily="34" charset="0"/>
              </a:defRPr>
            </a:lvl1pPr>
          </a:lstStyle>
          <a:p>
            <a:r>
              <a:rPr lang="en-US" dirty="0"/>
              <a:t>Click to edit title</a:t>
            </a:r>
          </a:p>
        </p:txBody>
      </p:sp>
      <p:pic>
        <p:nvPicPr>
          <p:cNvPr id="4" name="Picture 3"/>
          <p:cNvPicPr>
            <a:picLocks noChangeAspect="1"/>
          </p:cNvPicPr>
          <p:nvPr userDrawn="1"/>
        </p:nvPicPr>
        <p:blipFill>
          <a:blip r:embed="rId2"/>
          <a:stretch>
            <a:fillRect/>
          </a:stretch>
        </p:blipFill>
        <p:spPr>
          <a:xfrm>
            <a:off x="11178926" y="71439"/>
            <a:ext cx="948033" cy="714338"/>
          </a:xfrm>
          <a:prstGeom prst="rect">
            <a:avLst/>
          </a:prstGeom>
        </p:spPr>
      </p:pic>
    </p:spTree>
    <p:extLst>
      <p:ext uri="{BB962C8B-B14F-4D97-AF65-F5344CB8AC3E}">
        <p14:creationId xmlns:p14="http://schemas.microsoft.com/office/powerpoint/2010/main" val="2624582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4969" y="170654"/>
            <a:ext cx="10972804" cy="485100"/>
          </a:xfrm>
        </p:spPr>
        <p:txBody>
          <a:bodyPr anchor="ctr">
            <a:normAutofit/>
          </a:bodyPr>
          <a:lstStyle>
            <a:lvl1pPr algn="l">
              <a:defRPr sz="3200" b="1" spc="200" baseline="0">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8" name="Straight Connector 7"/>
          <p:cNvCxnSpPr>
            <a:cxnSpLocks/>
          </p:cNvCxnSpPr>
          <p:nvPr/>
        </p:nvCxnSpPr>
        <p:spPr>
          <a:xfrm flipH="1">
            <a:off x="904968" y="756614"/>
            <a:ext cx="1097280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C5B54FED-EB94-DDCA-7CB7-3F871EE85AE8}"/>
              </a:ext>
            </a:extLst>
          </p:cNvPr>
          <p:cNvSpPr/>
          <p:nvPr userDrawn="1"/>
        </p:nvSpPr>
        <p:spPr>
          <a:xfrm flipV="1">
            <a:off x="1" y="-2"/>
            <a:ext cx="904969"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a:extLst>
              <a:ext uri="{FF2B5EF4-FFF2-40B4-BE49-F238E27FC236}">
                <a16:creationId xmlns:a16="http://schemas.microsoft.com/office/drawing/2014/main" id="{CE97288E-983A-99DA-235A-FA53EBE3E49F}"/>
              </a:ext>
            </a:extLst>
          </p:cNvPr>
          <p:cNvSpPr/>
          <p:nvPr userDrawn="1"/>
        </p:nvSpPr>
        <p:spPr>
          <a:xfrm>
            <a:off x="5" y="0"/>
            <a:ext cx="604464"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Right Triangle 15">
            <a:extLst>
              <a:ext uri="{FF2B5EF4-FFF2-40B4-BE49-F238E27FC236}">
                <a16:creationId xmlns:a16="http://schemas.microsoft.com/office/drawing/2014/main" id="{8B237874-09CF-9CD6-A5D5-428C93E95868}"/>
              </a:ext>
            </a:extLst>
          </p:cNvPr>
          <p:cNvSpPr/>
          <p:nvPr userDrawn="1"/>
        </p:nvSpPr>
        <p:spPr>
          <a:xfrm flipV="1">
            <a:off x="4" y="0"/>
            <a:ext cx="904969"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0" name="Date Placeholder 1">
            <a:extLst>
              <a:ext uri="{FF2B5EF4-FFF2-40B4-BE49-F238E27FC236}">
                <a16:creationId xmlns:a16="http://schemas.microsoft.com/office/drawing/2014/main" id="{6426A1E6-7E16-BBCB-E95A-D8A3BBAB8C7A}"/>
              </a:ext>
            </a:extLst>
          </p:cNvPr>
          <p:cNvSpPr>
            <a:spLocks noGrp="1"/>
          </p:cNvSpPr>
          <p:nvPr>
            <p:ph type="dt" sz="half" idx="10"/>
          </p:nvPr>
        </p:nvSpPr>
        <p:spPr>
          <a:xfrm>
            <a:off x="94835" y="6650182"/>
            <a:ext cx="1259834" cy="233992"/>
          </a:xfrm>
        </p:spPr>
        <p:txBody>
          <a:bodyPr/>
          <a:lstStyle/>
          <a:p>
            <a:fld id="{FF7BE5EF-1134-4A66-80F5-9654DEECC70D}" type="datetime1">
              <a:rPr lang="en-ZA" smtClean="0"/>
              <a:t>2025/01/13</a:t>
            </a:fld>
            <a:endParaRPr lang="en-ZA" dirty="0"/>
          </a:p>
        </p:txBody>
      </p:sp>
      <p:sp>
        <p:nvSpPr>
          <p:cNvPr id="21" name="Footer Placeholder 2">
            <a:extLst>
              <a:ext uri="{FF2B5EF4-FFF2-40B4-BE49-F238E27FC236}">
                <a16:creationId xmlns:a16="http://schemas.microsoft.com/office/drawing/2014/main" id="{54B7175E-8B15-4CA1-3828-CEC17FFE7E83}"/>
              </a:ext>
            </a:extLst>
          </p:cNvPr>
          <p:cNvSpPr>
            <a:spLocks noGrp="1"/>
          </p:cNvSpPr>
          <p:nvPr>
            <p:ph type="ftr" sz="quarter" idx="11"/>
          </p:nvPr>
        </p:nvSpPr>
        <p:spPr>
          <a:xfrm>
            <a:off x="1431637" y="6649596"/>
            <a:ext cx="9312756" cy="230595"/>
          </a:xfrm>
        </p:spPr>
        <p:txBody>
          <a:bodyPr/>
          <a:lstStyle/>
          <a:p>
            <a:endParaRPr lang="en-ZA" dirty="0"/>
          </a:p>
        </p:txBody>
      </p:sp>
      <p:sp>
        <p:nvSpPr>
          <p:cNvPr id="22" name="Slide Number Placeholder 3">
            <a:extLst>
              <a:ext uri="{FF2B5EF4-FFF2-40B4-BE49-F238E27FC236}">
                <a16:creationId xmlns:a16="http://schemas.microsoft.com/office/drawing/2014/main" id="{ABD7826A-1644-800D-A0C8-FB564D922DCD}"/>
              </a:ext>
            </a:extLst>
          </p:cNvPr>
          <p:cNvSpPr>
            <a:spLocks noGrp="1"/>
          </p:cNvSpPr>
          <p:nvPr>
            <p:ph type="sldNum" sz="quarter" idx="12"/>
          </p:nvPr>
        </p:nvSpPr>
        <p:spPr>
          <a:xfrm>
            <a:off x="10837333" y="6650182"/>
            <a:ext cx="1259833" cy="233992"/>
          </a:xfrm>
        </p:spPr>
        <p:txBody>
          <a:bodyPr/>
          <a:lstStyle>
            <a:lvl1pPr algn="r">
              <a:defRPr/>
            </a:lvl1pPr>
          </a:lstStyle>
          <a:p>
            <a:fld id="{70AAA570-3596-44A9-950A-E638EE719369}" type="slidenum">
              <a:rPr lang="en-ZA" smtClean="0"/>
              <a:pPr/>
              <a:t>‹#›</a:t>
            </a:fld>
            <a:endParaRPr lang="en-ZA" dirty="0"/>
          </a:p>
        </p:txBody>
      </p:sp>
    </p:spTree>
    <p:extLst>
      <p:ext uri="{BB962C8B-B14F-4D97-AF65-F5344CB8AC3E}">
        <p14:creationId xmlns:p14="http://schemas.microsoft.com/office/powerpoint/2010/main" val="28291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835" y="6650182"/>
            <a:ext cx="1259834" cy="233992"/>
          </a:xfrm>
        </p:spPr>
        <p:txBody>
          <a:bodyPr/>
          <a:lstStyle/>
          <a:p>
            <a:fld id="{FF7BE5EF-1134-4A66-80F5-9654DEECC70D}" type="datetime1">
              <a:rPr lang="en-ZA" smtClean="0"/>
              <a:t>2025/01/13</a:t>
            </a:fld>
            <a:endParaRPr lang="en-ZA" dirty="0"/>
          </a:p>
        </p:txBody>
      </p:sp>
      <p:sp>
        <p:nvSpPr>
          <p:cNvPr id="3" name="Footer Placeholder 2"/>
          <p:cNvSpPr>
            <a:spLocks noGrp="1"/>
          </p:cNvSpPr>
          <p:nvPr>
            <p:ph type="ftr" sz="quarter" idx="11"/>
          </p:nvPr>
        </p:nvSpPr>
        <p:spPr>
          <a:xfrm>
            <a:off x="1431637" y="6649596"/>
            <a:ext cx="9312756" cy="230595"/>
          </a:xfrm>
        </p:spPr>
        <p:txBody>
          <a:bodyPr/>
          <a:lstStyle/>
          <a:p>
            <a:endParaRPr lang="en-ZA" dirty="0"/>
          </a:p>
        </p:txBody>
      </p:sp>
      <p:sp>
        <p:nvSpPr>
          <p:cNvPr id="4" name="Slide Number Placeholder 3"/>
          <p:cNvSpPr>
            <a:spLocks noGrp="1"/>
          </p:cNvSpPr>
          <p:nvPr>
            <p:ph type="sldNum" sz="quarter" idx="12"/>
          </p:nvPr>
        </p:nvSpPr>
        <p:spPr>
          <a:xfrm>
            <a:off x="10837333" y="6650182"/>
            <a:ext cx="1259833" cy="233992"/>
          </a:xfrm>
        </p:spPr>
        <p:txBody>
          <a:bodyPr/>
          <a:lstStyle>
            <a:lvl1pPr algn="r">
              <a:defRPr/>
            </a:lvl1pPr>
          </a:lstStyle>
          <a:p>
            <a:fld id="{70AAA570-3596-44A9-950A-E638EE719369}" type="slidenum">
              <a:rPr lang="en-ZA" smtClean="0"/>
              <a:pPr/>
              <a:t>‹#›</a:t>
            </a:fld>
            <a:endParaRPr lang="en-ZA" dirty="0"/>
          </a:p>
        </p:txBody>
      </p:sp>
      <p:sp>
        <p:nvSpPr>
          <p:cNvPr id="5" name="Right Triangle 4"/>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 name="Right Triangle 5"/>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7" name="Title 7">
            <a:extLst>
              <a:ext uri="{FF2B5EF4-FFF2-40B4-BE49-F238E27FC236}">
                <a16:creationId xmlns:a16="http://schemas.microsoft.com/office/drawing/2014/main" id="{8BA40F75-1BCE-325A-3E53-8DE40012084B}"/>
              </a:ext>
            </a:extLst>
          </p:cNvPr>
          <p:cNvSpPr>
            <a:spLocks noGrp="1"/>
          </p:cNvSpPr>
          <p:nvPr>
            <p:ph type="title"/>
          </p:nvPr>
        </p:nvSpPr>
        <p:spPr>
          <a:xfrm>
            <a:off x="433388" y="112977"/>
            <a:ext cx="10936576" cy="450442"/>
          </a:xfrm>
        </p:spPr>
        <p:txBody>
          <a:bodyPr>
            <a:noAutofit/>
          </a:bodyPr>
          <a:lstStyle>
            <a:lvl1pPr>
              <a:lnSpc>
                <a:spcPct val="80000"/>
              </a:lnSpc>
              <a:defRPr sz="2400"/>
            </a:lvl1pPr>
          </a:lstStyle>
          <a:p>
            <a:r>
              <a:rPr lang="en-US"/>
              <a:t>Click to edit Master title style</a:t>
            </a:r>
            <a:endParaRPr lang="en-US" dirty="0"/>
          </a:p>
        </p:txBody>
      </p:sp>
      <p:sp>
        <p:nvSpPr>
          <p:cNvPr id="8" name="Text Placeholder 3">
            <a:extLst>
              <a:ext uri="{FF2B5EF4-FFF2-40B4-BE49-F238E27FC236}">
                <a16:creationId xmlns:a16="http://schemas.microsoft.com/office/drawing/2014/main" id="{3A2C2B97-C461-B598-F6E7-FBFDCE8225C0}"/>
              </a:ext>
            </a:extLst>
          </p:cNvPr>
          <p:cNvSpPr>
            <a:spLocks noGrp="1"/>
          </p:cNvSpPr>
          <p:nvPr>
            <p:ph type="body" sz="half" idx="2"/>
          </p:nvPr>
        </p:nvSpPr>
        <p:spPr>
          <a:xfrm>
            <a:off x="433388" y="623636"/>
            <a:ext cx="10936576" cy="442791"/>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9" name="Picture 8" descr="cid:image001.png@01D4691B.C12AFB40">
            <a:extLst>
              <a:ext uri="{FF2B5EF4-FFF2-40B4-BE49-F238E27FC236}">
                <a16:creationId xmlns:a16="http://schemas.microsoft.com/office/drawing/2014/main" id="{2E6CBF7A-794C-5639-6D42-D7064BF6AADF}"/>
              </a:ext>
            </a:extLst>
          </p:cNvPr>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1059426" y="111707"/>
            <a:ext cx="1037740" cy="954720"/>
          </a:xfrm>
          <a:prstGeom prst="rect">
            <a:avLst/>
          </a:prstGeom>
          <a:noFill/>
          <a:ln>
            <a:noFill/>
          </a:ln>
        </p:spPr>
      </p:pic>
      <p:cxnSp>
        <p:nvCxnSpPr>
          <p:cNvPr id="11" name="Straight Connector 10">
            <a:extLst>
              <a:ext uri="{FF2B5EF4-FFF2-40B4-BE49-F238E27FC236}">
                <a16:creationId xmlns:a16="http://schemas.microsoft.com/office/drawing/2014/main" id="{9F06FD45-90B3-B4FA-4B56-1B5DD4834843}"/>
              </a:ext>
            </a:extLst>
          </p:cNvPr>
          <p:cNvCxnSpPr/>
          <p:nvPr userDrawn="1"/>
        </p:nvCxnSpPr>
        <p:spPr>
          <a:xfrm flipV="1">
            <a:off x="433388" y="111707"/>
            <a:ext cx="0" cy="954720"/>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9583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30" y="6470704"/>
            <a:ext cx="2154143" cy="274320"/>
          </a:xfrm>
        </p:spPr>
        <p:txBody>
          <a:bodyPr/>
          <a:lstStyle>
            <a:lvl1pPr>
              <a:defRPr sz="1200"/>
            </a:lvl1pPr>
          </a:lstStyle>
          <a:p>
            <a:fld id="{D38F119F-04F8-4159-A3F3-D2D68A393C48}" type="datetime1">
              <a:rPr lang="en-ZA" smtClean="0"/>
              <a:t>2025/01/13</a:t>
            </a:fld>
            <a:endParaRPr lang="en-ZA" dirty="0"/>
          </a:p>
        </p:txBody>
      </p:sp>
      <p:sp>
        <p:nvSpPr>
          <p:cNvPr id="5" name="Footer Placeholder 4"/>
          <p:cNvSpPr>
            <a:spLocks noGrp="1"/>
          </p:cNvSpPr>
          <p:nvPr>
            <p:ph type="ftr" sz="quarter" idx="11"/>
          </p:nvPr>
        </p:nvSpPr>
        <p:spPr>
          <a:xfrm>
            <a:off x="3242931" y="6470704"/>
            <a:ext cx="7501461" cy="274320"/>
          </a:xfrm>
        </p:spPr>
        <p:txBody>
          <a:bodyPr/>
          <a:lstStyle>
            <a:lvl1pPr algn="ctr">
              <a:defRPr sz="1200"/>
            </a:lvl1pPr>
          </a:lstStyle>
          <a:p>
            <a:endParaRPr lang="en-ZA" dirty="0"/>
          </a:p>
        </p:txBody>
      </p:sp>
      <p:sp>
        <p:nvSpPr>
          <p:cNvPr id="6" name="Slide Number Placeholder 5"/>
          <p:cNvSpPr>
            <a:spLocks noGrp="1"/>
          </p:cNvSpPr>
          <p:nvPr>
            <p:ph type="sldNum" sz="quarter" idx="12"/>
          </p:nvPr>
        </p:nvSpPr>
        <p:spPr/>
        <p:txBody>
          <a:bodyPr/>
          <a:lstStyle>
            <a:lvl1pPr algn="r">
              <a:defRPr sz="1200"/>
            </a:lvl1pPr>
          </a:lstStyle>
          <a:p>
            <a:fld id="{70AAA570-3596-44A9-950A-E638EE719369}" type="slidenum">
              <a:rPr lang="en-ZA" smtClean="0"/>
              <a:pPr/>
              <a:t>‹#›</a:t>
            </a:fld>
            <a:endParaRPr lang="en-ZA" dirty="0"/>
          </a:p>
        </p:txBody>
      </p:sp>
      <p:sp>
        <p:nvSpPr>
          <p:cNvPr id="7" name="Right Triangle 6"/>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8" name="Right Triangle 7"/>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255184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4000" b="0" spc="200"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40FE053-6AAD-4602-9214-FB6EBD595FC4}" type="datetime1">
              <a:rPr lang="en-ZA" smtClean="0"/>
              <a:t>2025/01/13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1" name="Picture 10"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11845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a:t>Click to edit Master title style</a:t>
            </a:r>
          </a:p>
        </p:txBody>
      </p:sp>
      <p:sp>
        <p:nvSpPr>
          <p:cNvPr id="3" name="Content Placeholder 2"/>
          <p:cNvSpPr>
            <a:spLocks noGrp="1"/>
          </p:cNvSpPr>
          <p:nvPr>
            <p:ph sz="half" idx="1"/>
          </p:nvPr>
        </p:nvSpPr>
        <p:spPr>
          <a:xfrm>
            <a:off x="1024127" y="1605517"/>
            <a:ext cx="5220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12C5E-8C6D-4A77-9943-5D58F248EF61}" type="datetime1">
              <a:rPr lang="en-ZA" smtClean="0"/>
              <a:t>2025/01/13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3831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a:t>Click to edit Master title style</a:t>
            </a:r>
          </a:p>
        </p:txBody>
      </p:sp>
      <p:sp>
        <p:nvSpPr>
          <p:cNvPr id="3" name="Content Placeholder 2"/>
          <p:cNvSpPr>
            <a:spLocks noGrp="1"/>
          </p:cNvSpPr>
          <p:nvPr>
            <p:ph sz="half" idx="1"/>
          </p:nvPr>
        </p:nvSpPr>
        <p:spPr>
          <a:xfrm>
            <a:off x="1024127" y="1605517"/>
            <a:ext cx="5220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4FB0A-A6EC-4391-AF14-06301D7B7B3C}" type="datetime1">
              <a:rPr lang="en-ZA" smtClean="0"/>
              <a:t>2025/01/13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a:xfrm>
            <a:off x="11218333" y="6583680"/>
            <a:ext cx="973667" cy="274320"/>
          </a:xfrm>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95179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414C3-6EAB-40E7-9793-F227E2B0B783}" type="datetime1">
              <a:rPr lang="en-ZA" smtClean="0"/>
              <a:t>2025/01/13</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t>‹#›</a:t>
            </a:fld>
            <a:endParaRPr lang="en-ZA" dirty="0"/>
          </a:p>
        </p:txBody>
      </p:sp>
      <p:sp>
        <p:nvSpPr>
          <p:cNvPr id="11" name="Right Triangle 10"/>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2" name="Right Triangle 11"/>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367576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AA6762-AE6C-4EC7-AC3C-2473CE6F71E5}" type="datetime1">
              <a:rPr lang="en-ZA" smtClean="0"/>
              <a:t>2025/01/13</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t>‹#›</a:t>
            </a:fld>
            <a:endParaRPr lang="en-ZA" dirty="0"/>
          </a:p>
        </p:txBody>
      </p:sp>
      <p:sp>
        <p:nvSpPr>
          <p:cNvPr id="6" name="Right Triangle 5"/>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77172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D7DCF-AB81-425C-9766-FF602DEFF944}" type="datetime1">
              <a:rPr lang="en-ZA" smtClean="0"/>
              <a:t>2025/01/13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9" name="Right Triangle 8"/>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0" name="Right Triangle 9"/>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63064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10786872" cy="9405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1685260"/>
            <a:ext cx="10786872" cy="462410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3D49E707-5DC3-4287-802B-E3DAFE70B1C9}" type="datetime1">
              <a:rPr lang="en-ZA" smtClean="0"/>
              <a:t>2025/01/13</a:t>
            </a:fld>
            <a:endParaRPr lang="en-ZA" dirty="0"/>
          </a:p>
        </p:txBody>
      </p:sp>
      <p:sp>
        <p:nvSpPr>
          <p:cNvPr id="5" name="Footer Placeholder 4"/>
          <p:cNvSpPr>
            <a:spLocks noGrp="1"/>
          </p:cNvSpPr>
          <p:nvPr>
            <p:ph type="ftr" sz="quarter" idx="3"/>
          </p:nvPr>
        </p:nvSpPr>
        <p:spPr>
          <a:xfrm>
            <a:off x="3248247" y="6470704"/>
            <a:ext cx="7496145" cy="270338"/>
          </a:xfrm>
          <a:prstGeom prst="rect">
            <a:avLst/>
          </a:prstGeom>
        </p:spPr>
        <p:txBody>
          <a:bodyPr vert="horz" lIns="91440" tIns="45720" rIns="91440" bIns="45720" rtlCol="0" anchor="ctr"/>
          <a:lstStyle>
            <a:lvl1pPr algn="ctr">
              <a:defRPr sz="12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pPr algn="r"/>
            <a:fld id="{70AAA570-3596-44A9-950A-E638EE719369}" type="slidenum">
              <a:rPr lang="en-ZA" smtClean="0"/>
              <a:pPr algn="r"/>
              <a:t>‹#›</a:t>
            </a:fld>
            <a:endParaRPr lang="en-ZA" dirty="0"/>
          </a:p>
        </p:txBody>
      </p:sp>
      <p:cxnSp>
        <p:nvCxnSpPr>
          <p:cNvPr id="7" name="Straight Connector 6"/>
          <p:cNvCxnSpPr/>
          <p:nvPr/>
        </p:nvCxnSpPr>
        <p:spPr>
          <a:xfrm flipV="1">
            <a:off x="762000" y="587092"/>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18597"/>
      </p:ext>
    </p:extLst>
  </p:cSld>
  <p:clrMap bg1="lt1" tx1="dk1" bg2="lt2" tx2="dk2" accent1="accent1" accent2="accent2" accent3="accent3" accent4="accent4" accent5="accent5" accent6="accent6" hlink="hlink" folHlink="folHlink"/>
  <p:sldLayoutIdLst>
    <p:sldLayoutId id="2147483718" r:id="rId1"/>
    <p:sldLayoutId id="2147483712" r:id="rId2"/>
    <p:sldLayoutId id="2147483707" r:id="rId3"/>
    <p:sldLayoutId id="2147483708" r:id="rId4"/>
    <p:sldLayoutId id="2147483709" r:id="rId5"/>
    <p:sldLayoutId id="2147483717" r:id="rId6"/>
    <p:sldLayoutId id="2147483710" r:id="rId7"/>
    <p:sldLayoutId id="2147483711" r:id="rId8"/>
    <p:sldLayoutId id="2147483713" r:id="rId9"/>
    <p:sldLayoutId id="2147483714" r:id="rId10"/>
    <p:sldLayoutId id="2147483715" r:id="rId11"/>
    <p:sldLayoutId id="2147483716" r:id="rId12"/>
    <p:sldLayoutId id="2147483719" r:id="rId13"/>
    <p:sldLayoutId id="2147483720" r:id="rId14"/>
    <p:sldLayoutId id="2147483721" r:id="rId15"/>
  </p:sldLayoutIdLst>
  <p:hf hdr="0" ftr="0" dt="0"/>
  <p:txStyles>
    <p:titleStyle>
      <a:lvl1pPr algn="l" defTabSz="914377" rtl="0" eaLnBrk="1" latinLnBrk="0" hangingPunct="1">
        <a:lnSpc>
          <a:spcPct val="80000"/>
        </a:lnSpc>
        <a:spcBef>
          <a:spcPct val="0"/>
        </a:spcBef>
        <a:buNone/>
        <a:defRPr lang="en-US" sz="4000" b="1" kern="1200" cap="all" spc="100" baseline="0" dirty="0">
          <a:solidFill>
            <a:srgbClr val="002060"/>
          </a:solidFill>
          <a:latin typeface="Calibri" panose="020F0502020204030204" pitchFamily="34" charset="0"/>
          <a:ea typeface="+mj-ea"/>
          <a:cs typeface="Calibri" panose="020F0502020204030204" pitchFamily="34" charset="0"/>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2.xml"/><Relationship Id="rId7" Type="http://schemas.openxmlformats.org/officeDocument/2006/relationships/chart" Target="../charts/chart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aps.gov.za/services/crimestats.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3471"/>
            <a:ext cx="12191999" cy="4337260"/>
          </a:xfrm>
        </p:spPr>
        <p:txBody>
          <a:bodyPr>
            <a:normAutofit/>
          </a:bodyPr>
          <a:lstStyle/>
          <a:p>
            <a:pPr algn="ctr"/>
            <a:r>
              <a:rPr lang="en-US" sz="4400" dirty="0">
                <a:ln>
                  <a:solidFill>
                    <a:srgbClr val="002060"/>
                  </a:solidFill>
                </a:ln>
              </a:rPr>
              <a:t>POLICE RECORDED CRIME STATISTICS</a:t>
            </a:r>
            <a:br>
              <a:rPr lang="en-US" sz="4400" dirty="0"/>
            </a:br>
            <a:r>
              <a:rPr lang="en-US" dirty="0">
                <a:ln>
                  <a:solidFill>
                    <a:srgbClr val="002060"/>
                  </a:solidFill>
                </a:ln>
                <a:solidFill>
                  <a:srgbClr val="BFBFBF"/>
                </a:solidFill>
              </a:rPr>
              <a:t>REPUBLIC OF SOUTH AFRICA</a:t>
            </a:r>
            <a:br>
              <a:rPr lang="en-US" dirty="0">
                <a:solidFill>
                  <a:schemeClr val="bg2">
                    <a:lumMod val="50000"/>
                  </a:schemeClr>
                </a:solidFill>
              </a:rPr>
            </a:br>
            <a:br>
              <a:rPr lang="en-US" dirty="0">
                <a:solidFill>
                  <a:schemeClr val="bg2">
                    <a:lumMod val="50000"/>
                  </a:schemeClr>
                </a:solidFill>
              </a:rPr>
            </a:br>
            <a:r>
              <a:rPr lang="en-US" sz="2800" b="1" dirty="0">
                <a:ln>
                  <a:solidFill>
                    <a:srgbClr val="002060"/>
                  </a:solidFill>
                </a:ln>
                <a:solidFill>
                  <a:srgbClr val="FFC000"/>
                </a:solidFill>
              </a:rPr>
              <a:t>Fourth Quarter of 2023-2024 Financial year</a:t>
            </a:r>
            <a:br>
              <a:rPr lang="en-US" sz="2800" b="1" dirty="0">
                <a:ln>
                  <a:solidFill>
                    <a:srgbClr val="002060"/>
                  </a:solidFill>
                </a:ln>
                <a:solidFill>
                  <a:srgbClr val="FFC000"/>
                </a:solidFill>
              </a:rPr>
            </a:br>
            <a:r>
              <a:rPr lang="en-US" sz="2800" b="1" dirty="0">
                <a:ln>
                  <a:solidFill>
                    <a:srgbClr val="002060"/>
                  </a:solidFill>
                </a:ln>
                <a:solidFill>
                  <a:srgbClr val="FFC000"/>
                </a:solidFill>
              </a:rPr>
              <a:t>(</a:t>
            </a:r>
            <a:r>
              <a:rPr lang="en-US" sz="2800" dirty="0">
                <a:ln>
                  <a:solidFill>
                    <a:srgbClr val="002060"/>
                  </a:solidFill>
                </a:ln>
                <a:solidFill>
                  <a:srgbClr val="FFC000"/>
                </a:solidFill>
              </a:rPr>
              <a:t>January</a:t>
            </a:r>
            <a:r>
              <a:rPr lang="en-US" sz="2800" b="1" dirty="0">
                <a:ln>
                  <a:solidFill>
                    <a:srgbClr val="002060"/>
                  </a:solidFill>
                </a:ln>
                <a:solidFill>
                  <a:srgbClr val="FFC000"/>
                </a:solidFill>
              </a:rPr>
              <a:t> 2024 to March 2024)</a:t>
            </a:r>
            <a:br>
              <a:rPr lang="en-US" sz="1800" b="1" dirty="0">
                <a:ln>
                  <a:solidFill>
                    <a:srgbClr val="002060"/>
                  </a:solidFill>
                </a:ln>
                <a:solidFill>
                  <a:srgbClr val="FFC000"/>
                </a:solidFill>
              </a:rPr>
            </a:br>
            <a:endParaRPr lang="en-US" dirty="0">
              <a:ln>
                <a:solidFill>
                  <a:srgbClr val="002060"/>
                </a:solidFill>
              </a:ln>
              <a:solidFill>
                <a:srgbClr val="FFC000"/>
              </a:solidFill>
            </a:endParaRPr>
          </a:p>
        </p:txBody>
      </p:sp>
      <p:sp>
        <p:nvSpPr>
          <p:cNvPr id="3" name="Subtitle 2"/>
          <p:cNvSpPr>
            <a:spLocks noGrp="1"/>
          </p:cNvSpPr>
          <p:nvPr>
            <p:ph type="subTitle" idx="1"/>
          </p:nvPr>
        </p:nvSpPr>
        <p:spPr>
          <a:xfrm>
            <a:off x="8394192" y="5108057"/>
            <a:ext cx="3797807" cy="1082195"/>
          </a:xfrm>
        </p:spPr>
        <p:txBody>
          <a:bodyPr>
            <a:normAutofit/>
          </a:bodyPr>
          <a:lstStyle/>
          <a:p>
            <a:pPr algn="l"/>
            <a:r>
              <a:rPr lang="en-US" b="1" dirty="0">
                <a:solidFill>
                  <a:srgbClr val="002060"/>
                </a:solidFill>
              </a:rPr>
              <a:t>Compiled by:</a:t>
            </a:r>
          </a:p>
          <a:p>
            <a:pPr algn="l"/>
            <a:r>
              <a:rPr lang="en-US" dirty="0">
                <a:solidFill>
                  <a:srgbClr val="002060"/>
                </a:solidFill>
              </a:rPr>
              <a:t>Crime Registrar Head Office</a:t>
            </a:r>
          </a:p>
          <a:p>
            <a:pPr algn="l"/>
            <a:r>
              <a:rPr lang="en-US" dirty="0">
                <a:solidFill>
                  <a:srgbClr val="002060"/>
                </a:solidFill>
              </a:rPr>
              <a:t>Telephone: 012 360 1056/78</a:t>
            </a:r>
          </a:p>
        </p:txBody>
      </p:sp>
    </p:spTree>
    <p:extLst>
      <p:ext uri="{BB962C8B-B14F-4D97-AF65-F5344CB8AC3E}">
        <p14:creationId xmlns:p14="http://schemas.microsoft.com/office/powerpoint/2010/main" val="209777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10</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Contact crime</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TOP 30 stations</a:t>
            </a:r>
            <a:endParaRPr lang="en-ZA" sz="1400" dirty="0"/>
          </a:p>
        </p:txBody>
      </p:sp>
      <p:pic>
        <p:nvPicPr>
          <p:cNvPr id="6" name="Picture 5">
            <a:extLst>
              <a:ext uri="{FF2B5EF4-FFF2-40B4-BE49-F238E27FC236}">
                <a16:creationId xmlns:a16="http://schemas.microsoft.com/office/drawing/2014/main" id="{79E79F3B-D10F-8DBA-F395-AA5526212EE3}"/>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215603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11</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Selected causative factors</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Murder, Attempted murder and Assault GBH - </a:t>
            </a:r>
            <a:r>
              <a:rPr lang="en-US" b="1" dirty="0"/>
              <a:t>January 2024 to March 2024</a:t>
            </a:r>
            <a:endParaRPr lang="en-ZA" b="1" dirty="0"/>
          </a:p>
          <a:p>
            <a:endParaRPr lang="en-ZA" b="1" dirty="0"/>
          </a:p>
        </p:txBody>
      </p:sp>
      <p:sp>
        <p:nvSpPr>
          <p:cNvPr id="7" name="TextBox 6">
            <a:extLst>
              <a:ext uri="{FF2B5EF4-FFF2-40B4-BE49-F238E27FC236}">
                <a16:creationId xmlns:a16="http://schemas.microsoft.com/office/drawing/2014/main" id="{64445CDF-6CC3-FBE5-781A-5BCDE49A2801}"/>
              </a:ext>
            </a:extLst>
          </p:cNvPr>
          <p:cNvSpPr txBox="1"/>
          <p:nvPr/>
        </p:nvSpPr>
        <p:spPr>
          <a:xfrm>
            <a:off x="0" y="6602400"/>
            <a:ext cx="12192000" cy="276999"/>
          </a:xfrm>
          <a:prstGeom prst="rect">
            <a:avLst/>
          </a:prstGeom>
          <a:noFill/>
        </p:spPr>
        <p:txBody>
          <a:bodyPr wrap="square" rtlCol="0">
            <a:spAutoFit/>
          </a:bodyPr>
          <a:lstStyle/>
          <a:p>
            <a:r>
              <a:rPr lang="en-ZA" sz="1200" b="1" dirty="0"/>
              <a:t>Sample size: murder = 6 225, attempted murder = 6 938, assault GBH = 35 449 counts</a:t>
            </a:r>
          </a:p>
        </p:txBody>
      </p:sp>
      <p:graphicFrame>
        <p:nvGraphicFramePr>
          <p:cNvPr id="8" name="Table 7">
            <a:extLst>
              <a:ext uri="{FF2B5EF4-FFF2-40B4-BE49-F238E27FC236}">
                <a16:creationId xmlns:a16="http://schemas.microsoft.com/office/drawing/2014/main" id="{59CDBFA2-9857-6B04-3F4E-136AD2AD9E98}"/>
              </a:ext>
            </a:extLst>
          </p:cNvPr>
          <p:cNvGraphicFramePr>
            <a:graphicFrameLocks noGrp="1"/>
          </p:cNvGraphicFramePr>
          <p:nvPr>
            <p:extLst>
              <p:ext uri="{D42A27DB-BD31-4B8C-83A1-F6EECF244321}">
                <p14:modId xmlns:p14="http://schemas.microsoft.com/office/powerpoint/2010/main" val="1699083133"/>
              </p:ext>
            </p:extLst>
          </p:nvPr>
        </p:nvGraphicFramePr>
        <p:xfrm>
          <a:off x="254000" y="1079500"/>
          <a:ext cx="11811000" cy="5022578"/>
        </p:xfrm>
        <a:graphic>
          <a:graphicData uri="http://schemas.openxmlformats.org/drawingml/2006/table">
            <a:tbl>
              <a:tblPr/>
              <a:tblGrid>
                <a:gridCol w="7145445">
                  <a:extLst>
                    <a:ext uri="{9D8B030D-6E8A-4147-A177-3AD203B41FA5}">
                      <a16:colId xmlns:a16="http://schemas.microsoft.com/office/drawing/2014/main" val="533668808"/>
                    </a:ext>
                  </a:extLst>
                </a:gridCol>
                <a:gridCol w="1555185">
                  <a:extLst>
                    <a:ext uri="{9D8B030D-6E8A-4147-A177-3AD203B41FA5}">
                      <a16:colId xmlns:a16="http://schemas.microsoft.com/office/drawing/2014/main" val="1763553980"/>
                    </a:ext>
                  </a:extLst>
                </a:gridCol>
                <a:gridCol w="1555185">
                  <a:extLst>
                    <a:ext uri="{9D8B030D-6E8A-4147-A177-3AD203B41FA5}">
                      <a16:colId xmlns:a16="http://schemas.microsoft.com/office/drawing/2014/main" val="2881284952"/>
                    </a:ext>
                  </a:extLst>
                </a:gridCol>
                <a:gridCol w="1555185">
                  <a:extLst>
                    <a:ext uri="{9D8B030D-6E8A-4147-A177-3AD203B41FA5}">
                      <a16:colId xmlns:a16="http://schemas.microsoft.com/office/drawing/2014/main" val="2215869516"/>
                    </a:ext>
                  </a:extLst>
                </a:gridCol>
              </a:tblGrid>
              <a:tr h="654050">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Causative factors</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Murder</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Attempted murder</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Assault GBH</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745098491"/>
                  </a:ext>
                </a:extLst>
              </a:tr>
              <a:tr h="364044">
                <a:tc>
                  <a:txBody>
                    <a:bodyPr/>
                    <a:lstStyle/>
                    <a:p>
                      <a:pPr algn="r" fontAlgn="ctr"/>
                      <a:r>
                        <a:rPr lang="en-US" sz="1500" b="0" i="1" u="none" strike="noStrike" dirty="0">
                          <a:solidFill>
                            <a:srgbClr val="000000"/>
                          </a:solidFill>
                          <a:effectLst/>
                          <a:latin typeface="Arial" panose="020B0604020202020204" pitchFamily="34" charset="0"/>
                        </a:rPr>
                        <a:t>Arguments/ Misunderstanding/ Road Rage / Provocation</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1 042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1 553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24 102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158925198"/>
                  </a:ext>
                </a:extLst>
              </a:tr>
              <a:tr h="364044">
                <a:tc>
                  <a:txBody>
                    <a:bodyPr/>
                    <a:lstStyle/>
                    <a:p>
                      <a:pPr algn="r" fontAlgn="ctr"/>
                      <a:r>
                        <a:rPr lang="en-ZA" sz="1500" b="0" i="1" u="none" strike="noStrike" dirty="0">
                          <a:solidFill>
                            <a:srgbClr val="000000"/>
                          </a:solidFill>
                          <a:effectLst/>
                          <a:latin typeface="Arial" panose="020B0604020202020204" pitchFamily="34" charset="0"/>
                        </a:rPr>
                        <a:t>Vigilantism/ Mob justice</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91530461"/>
                  </a:ext>
                </a:extLst>
              </a:tr>
              <a:tr h="364044">
                <a:tc>
                  <a:txBody>
                    <a:bodyPr/>
                    <a:lstStyle/>
                    <a:p>
                      <a:pPr algn="r" fontAlgn="ctr"/>
                      <a:r>
                        <a:rPr lang="en-ZA" sz="1500" b="0" i="1" u="none" strike="noStrike" dirty="0">
                          <a:solidFill>
                            <a:srgbClr val="000000"/>
                          </a:solidFill>
                          <a:effectLst/>
                          <a:latin typeface="Arial" panose="020B0604020202020204" pitchFamily="34" charset="0"/>
                        </a:rPr>
                        <a:t>Robbery</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386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971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494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563328617"/>
                  </a:ext>
                </a:extLst>
              </a:tr>
              <a:tr h="364044">
                <a:tc>
                  <a:txBody>
                    <a:bodyPr/>
                    <a:lstStyle/>
                    <a:p>
                      <a:pPr algn="r" fontAlgn="ctr"/>
                      <a:r>
                        <a:rPr lang="en-ZA" sz="1500" b="0" i="1" u="none" strike="noStrike" dirty="0">
                          <a:solidFill>
                            <a:srgbClr val="000000"/>
                          </a:solidFill>
                          <a:effectLst/>
                          <a:latin typeface="Arial" panose="020B0604020202020204" pitchFamily="34" charset="0"/>
                        </a:rPr>
                        <a:t>Retaliation/ Revenge/ Punishment </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2 013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906083212"/>
                  </a:ext>
                </a:extLst>
              </a:tr>
              <a:tr h="364044">
                <a:tc>
                  <a:txBody>
                    <a:bodyPr/>
                    <a:lstStyle/>
                    <a:p>
                      <a:pPr algn="r" fontAlgn="ctr"/>
                      <a:r>
                        <a:rPr lang="en-ZA" sz="1500" b="0" i="1" u="none" strike="noStrike" dirty="0">
                          <a:solidFill>
                            <a:srgbClr val="000000"/>
                          </a:solidFill>
                          <a:effectLst/>
                          <a:latin typeface="Arial" panose="020B0604020202020204" pitchFamily="34" charset="0"/>
                        </a:rPr>
                        <a:t>Gang-related</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328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5952456"/>
                  </a:ext>
                </a:extLst>
              </a:tr>
              <a:tr h="364044">
                <a:tc>
                  <a:txBody>
                    <a:bodyPr/>
                    <a:lstStyle/>
                    <a:p>
                      <a:pPr algn="r" fontAlgn="ctr"/>
                      <a:r>
                        <a:rPr lang="en-ZA" sz="1500" b="0" i="1" u="none" strike="noStrike" dirty="0">
                          <a:solidFill>
                            <a:srgbClr val="000000"/>
                          </a:solidFill>
                          <a:effectLst/>
                          <a:latin typeface="Arial" panose="020B0604020202020204" pitchFamily="34" charset="0"/>
                        </a:rPr>
                        <a:t>Taxi-related</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492193035"/>
                  </a:ext>
                </a:extLst>
              </a:tr>
              <a:tr h="364044">
                <a:tc>
                  <a:txBody>
                    <a:bodyPr/>
                    <a:lstStyle/>
                    <a:p>
                      <a:pPr algn="r" fontAlgn="ctr"/>
                      <a:r>
                        <a:rPr lang="en-ZA" sz="1500" b="0" i="1" u="none" strike="noStrike" dirty="0">
                          <a:solidFill>
                            <a:srgbClr val="000000"/>
                          </a:solidFill>
                          <a:effectLst/>
                          <a:latin typeface="Arial" panose="020B0604020202020204" pitchFamily="34" charset="0"/>
                        </a:rPr>
                        <a:t>Hijacking and attempts</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747882529"/>
                  </a:ext>
                </a:extLst>
              </a:tr>
              <a:tr h="364044">
                <a:tc>
                  <a:txBody>
                    <a:bodyPr/>
                    <a:lstStyle/>
                    <a:p>
                      <a:pPr algn="r" fontAlgn="ctr"/>
                      <a:r>
                        <a:rPr lang="en-US" sz="1500" b="0" i="1" u="none" strike="noStrike" dirty="0">
                          <a:solidFill>
                            <a:srgbClr val="000000"/>
                          </a:solidFill>
                          <a:effectLst/>
                          <a:latin typeface="Arial" panose="020B0604020202020204" pitchFamily="34" charset="0"/>
                        </a:rPr>
                        <a:t>During commission of other crimes (not robbery or rape)</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1055789376"/>
                  </a:ext>
                </a:extLst>
              </a:tr>
              <a:tr h="364044">
                <a:tc>
                  <a:txBody>
                    <a:bodyPr/>
                    <a:lstStyle/>
                    <a:p>
                      <a:pPr algn="r" fontAlgn="ctr"/>
                      <a:r>
                        <a:rPr lang="en-ZA" sz="1500" b="0" i="1" u="none" strike="noStrike" dirty="0">
                          <a:solidFill>
                            <a:srgbClr val="000000"/>
                          </a:solidFill>
                          <a:effectLst/>
                          <a:latin typeface="Arial" panose="020B0604020202020204" pitchFamily="34" charset="0"/>
                        </a:rPr>
                        <a:t>Illicit mining</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292975316"/>
                  </a:ext>
                </a:extLst>
              </a:tr>
              <a:tr h="364044">
                <a:tc>
                  <a:txBody>
                    <a:bodyPr/>
                    <a:lstStyle/>
                    <a:p>
                      <a:pPr algn="r" fontAlgn="ctr"/>
                      <a:r>
                        <a:rPr lang="en-ZA" sz="1500" b="0" i="1" u="none" strike="noStrike" dirty="0">
                          <a:solidFill>
                            <a:srgbClr val="000000"/>
                          </a:solidFill>
                          <a:effectLst/>
                          <a:latin typeface="Arial" panose="020B0604020202020204" pitchFamily="34" charset="0"/>
                        </a:rPr>
                        <a:t>Intervention in an argument</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1 124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720528904"/>
                  </a:ext>
                </a:extLst>
              </a:tr>
              <a:tr h="364044">
                <a:tc>
                  <a:txBody>
                    <a:bodyPr/>
                    <a:lstStyle/>
                    <a:p>
                      <a:pPr algn="r" fontAlgn="ctr"/>
                      <a:r>
                        <a:rPr lang="en-US" sz="1500" b="0" i="1" u="none" strike="noStrike" dirty="0">
                          <a:solidFill>
                            <a:srgbClr val="000000"/>
                          </a:solidFill>
                          <a:effectLst/>
                          <a:latin typeface="Arial" panose="020B0604020202020204" pitchFamily="34" charset="0"/>
                        </a:rPr>
                        <a:t>Law enforcement &amp; security guards in the line of duty (excl. police murder)</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027283496"/>
                  </a:ext>
                </a:extLst>
              </a:tr>
              <a:tr h="364044">
                <a:tc>
                  <a:txBody>
                    <a:bodyPr/>
                    <a:lstStyle/>
                    <a:p>
                      <a:pPr algn="r" fontAlgn="ctr"/>
                      <a:r>
                        <a:rPr lang="en-ZA" sz="1500" b="0" i="1" u="none" strike="noStrike" dirty="0">
                          <a:solidFill>
                            <a:srgbClr val="000000"/>
                          </a:solidFill>
                          <a:effectLst/>
                          <a:latin typeface="Arial" panose="020B0604020202020204" pitchFamily="34" charset="0"/>
                        </a:rPr>
                        <a:t>Rape-related</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1853990970"/>
                  </a:ext>
                </a:extLst>
              </a:tr>
            </a:tbl>
          </a:graphicData>
        </a:graphic>
      </p:graphicFrame>
    </p:spTree>
    <p:extLst>
      <p:ext uri="{BB962C8B-B14F-4D97-AF65-F5344CB8AC3E}">
        <p14:creationId xmlns:p14="http://schemas.microsoft.com/office/powerpoint/2010/main" val="407857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12</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Selected Place of occurrence</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Murder, Attempted murder and Assault GBH - </a:t>
            </a:r>
            <a:r>
              <a:rPr lang="en-US" b="1" dirty="0"/>
              <a:t>January 2024 to March 2024</a:t>
            </a:r>
            <a:endParaRPr lang="en-ZA" b="1" dirty="0"/>
          </a:p>
        </p:txBody>
      </p:sp>
      <p:sp>
        <p:nvSpPr>
          <p:cNvPr id="8" name="TextBox 7">
            <a:extLst>
              <a:ext uri="{FF2B5EF4-FFF2-40B4-BE49-F238E27FC236}">
                <a16:creationId xmlns:a16="http://schemas.microsoft.com/office/drawing/2014/main" id="{F4ED4AEA-E8B9-0C15-C2D1-67D1F6B87C2A}"/>
              </a:ext>
            </a:extLst>
          </p:cNvPr>
          <p:cNvSpPr txBox="1"/>
          <p:nvPr/>
        </p:nvSpPr>
        <p:spPr>
          <a:xfrm>
            <a:off x="0" y="6602400"/>
            <a:ext cx="12192000" cy="276999"/>
          </a:xfrm>
          <a:prstGeom prst="rect">
            <a:avLst/>
          </a:prstGeom>
          <a:noFill/>
        </p:spPr>
        <p:txBody>
          <a:bodyPr wrap="square" rtlCol="0">
            <a:spAutoFit/>
          </a:bodyPr>
          <a:lstStyle/>
          <a:p>
            <a:r>
              <a:rPr lang="en-ZA" sz="1200" b="1" dirty="0"/>
              <a:t>Sample size: murder = 6 225, attempted murder = 6 938, assault GBH = 35 449 counts</a:t>
            </a:r>
          </a:p>
        </p:txBody>
      </p:sp>
      <p:graphicFrame>
        <p:nvGraphicFramePr>
          <p:cNvPr id="7" name="Table 6">
            <a:extLst>
              <a:ext uri="{FF2B5EF4-FFF2-40B4-BE49-F238E27FC236}">
                <a16:creationId xmlns:a16="http://schemas.microsoft.com/office/drawing/2014/main" id="{29A35D06-9F57-1833-8B54-B10811101E7C}"/>
              </a:ext>
            </a:extLst>
          </p:cNvPr>
          <p:cNvGraphicFramePr>
            <a:graphicFrameLocks noGrp="1"/>
          </p:cNvGraphicFramePr>
          <p:nvPr>
            <p:extLst>
              <p:ext uri="{D42A27DB-BD31-4B8C-83A1-F6EECF244321}">
                <p14:modId xmlns:p14="http://schemas.microsoft.com/office/powerpoint/2010/main" val="519976589"/>
              </p:ext>
            </p:extLst>
          </p:nvPr>
        </p:nvGraphicFramePr>
        <p:xfrm>
          <a:off x="253999" y="1079500"/>
          <a:ext cx="11810999" cy="5503647"/>
        </p:xfrm>
        <a:graphic>
          <a:graphicData uri="http://schemas.openxmlformats.org/drawingml/2006/table">
            <a:tbl>
              <a:tblPr/>
              <a:tblGrid>
                <a:gridCol w="7631336">
                  <a:extLst>
                    <a:ext uri="{9D8B030D-6E8A-4147-A177-3AD203B41FA5}">
                      <a16:colId xmlns:a16="http://schemas.microsoft.com/office/drawing/2014/main" val="3774986199"/>
                    </a:ext>
                  </a:extLst>
                </a:gridCol>
                <a:gridCol w="1393221">
                  <a:extLst>
                    <a:ext uri="{9D8B030D-6E8A-4147-A177-3AD203B41FA5}">
                      <a16:colId xmlns:a16="http://schemas.microsoft.com/office/drawing/2014/main" val="339430246"/>
                    </a:ext>
                  </a:extLst>
                </a:gridCol>
                <a:gridCol w="1393221">
                  <a:extLst>
                    <a:ext uri="{9D8B030D-6E8A-4147-A177-3AD203B41FA5}">
                      <a16:colId xmlns:a16="http://schemas.microsoft.com/office/drawing/2014/main" val="4161636330"/>
                    </a:ext>
                  </a:extLst>
                </a:gridCol>
                <a:gridCol w="1393221">
                  <a:extLst>
                    <a:ext uri="{9D8B030D-6E8A-4147-A177-3AD203B41FA5}">
                      <a16:colId xmlns:a16="http://schemas.microsoft.com/office/drawing/2014/main" val="683967103"/>
                    </a:ext>
                  </a:extLst>
                </a:gridCol>
              </a:tblGrid>
              <a:tr h="559053">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Place of occurrence</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Murder</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Attempted murder</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Assault GBH</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819564897"/>
                  </a:ext>
                </a:extLst>
              </a:tr>
              <a:tr h="431843">
                <a:tc>
                  <a:txBody>
                    <a:bodyPr/>
                    <a:lstStyle/>
                    <a:p>
                      <a:pPr algn="r" fontAlgn="ctr"/>
                      <a:r>
                        <a:rPr lang="en-US" sz="1600" b="0" i="1" u="none" strike="noStrike" dirty="0">
                          <a:solidFill>
                            <a:srgbClr val="000000"/>
                          </a:solidFill>
                          <a:effectLst/>
                          <a:latin typeface="Arial" panose="020B0604020202020204" pitchFamily="34" charset="0"/>
                        </a:rPr>
                        <a:t>Public place e.g. street/open field/recreational </a:t>
                      </a:r>
                      <a:r>
                        <a:rPr lang="en-US" sz="1600" b="0" i="1" u="none" strike="noStrike" dirty="0" err="1">
                          <a:solidFill>
                            <a:srgbClr val="000000"/>
                          </a:solidFill>
                          <a:effectLst/>
                          <a:latin typeface="Arial" panose="020B0604020202020204" pitchFamily="34" charset="0"/>
                        </a:rPr>
                        <a:t>centre</a:t>
                      </a:r>
                      <a:r>
                        <a:rPr lang="en-US" sz="1600" b="0" i="1" u="none" strike="noStrike" dirty="0">
                          <a:solidFill>
                            <a:srgbClr val="000000"/>
                          </a:solidFill>
                          <a:effectLst/>
                          <a:latin typeface="Arial" panose="020B0604020202020204" pitchFamily="34" charset="0"/>
                        </a:rPr>
                        <a:t>/park/beach/parking area/abandoned building</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3 296</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2 997</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11 060</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16907950"/>
                  </a:ext>
                </a:extLst>
              </a:tr>
              <a:tr h="499780">
                <a:tc>
                  <a:txBody>
                    <a:bodyPr/>
                    <a:lstStyle/>
                    <a:p>
                      <a:pPr algn="r" fontAlgn="ctr"/>
                      <a:r>
                        <a:rPr lang="en-US" sz="1600" b="0" i="1" u="none" strike="noStrike" dirty="0">
                          <a:solidFill>
                            <a:srgbClr val="000000"/>
                          </a:solidFill>
                          <a:effectLst/>
                          <a:latin typeface="Arial" panose="020B0604020202020204" pitchFamily="34" charset="0"/>
                        </a:rPr>
                        <a:t>Residences of perpetrator/victim (including residence known by victims/ perpetrator e.g. family/friends/</a:t>
                      </a:r>
                      <a:r>
                        <a:rPr lang="en-US" sz="1600" b="0" i="1" u="none" strike="noStrike" dirty="0" err="1">
                          <a:solidFill>
                            <a:srgbClr val="000000"/>
                          </a:solidFill>
                          <a:effectLst/>
                          <a:latin typeface="Arial" panose="020B0604020202020204" pitchFamily="34" charset="0"/>
                        </a:rPr>
                        <a:t>neighbours</a:t>
                      </a:r>
                      <a:r>
                        <a:rPr lang="en-US" sz="1600" b="0" i="1" u="none" strike="noStrike" dirty="0">
                          <a:solidFill>
                            <a:srgbClr val="000000"/>
                          </a:solidFill>
                          <a:effectLst/>
                          <a:latin typeface="Arial" panose="020B0604020202020204" pitchFamily="34" charset="0"/>
                        </a:rPr>
                        <a:t>)</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1 677</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2 175</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16 164</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1775491153"/>
                  </a:ext>
                </a:extLst>
              </a:tr>
              <a:tr h="287710">
                <a:tc>
                  <a:txBody>
                    <a:bodyPr/>
                    <a:lstStyle/>
                    <a:p>
                      <a:pPr algn="r" fontAlgn="ctr"/>
                      <a:r>
                        <a:rPr lang="en-US" sz="1600" b="0" i="1" u="none" strike="noStrike" dirty="0">
                          <a:solidFill>
                            <a:srgbClr val="000000"/>
                          </a:solidFill>
                          <a:effectLst/>
                          <a:latin typeface="Arial" panose="020B0604020202020204" pitchFamily="34" charset="0"/>
                        </a:rPr>
                        <a:t>Mode of Transport e.g. bus/car/plane/boat/ship/taxi</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235</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613</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170</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002572371"/>
                  </a:ext>
                </a:extLst>
              </a:tr>
              <a:tr h="287710">
                <a:tc>
                  <a:txBody>
                    <a:bodyPr/>
                    <a:lstStyle/>
                    <a:p>
                      <a:pPr algn="r" fontAlgn="ctr"/>
                      <a:r>
                        <a:rPr lang="en-US" sz="1600" b="0" i="1" u="none" strike="noStrike">
                          <a:solidFill>
                            <a:srgbClr val="000000"/>
                          </a:solidFill>
                          <a:effectLst/>
                          <a:latin typeface="Arial" panose="020B0604020202020204" pitchFamily="34" charset="0"/>
                        </a:rPr>
                        <a:t>Liquor outlets e.g. shebeen/tavern/pub/night club/bottle store</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228</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350</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3 499</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100356772"/>
                  </a:ext>
                </a:extLst>
              </a:tr>
              <a:tr h="287710">
                <a:tc>
                  <a:txBody>
                    <a:bodyPr/>
                    <a:lstStyle/>
                    <a:p>
                      <a:pPr algn="r" fontAlgn="ctr"/>
                      <a:r>
                        <a:rPr lang="en-US" sz="1600" b="0" i="1" u="none" strike="noStrike">
                          <a:solidFill>
                            <a:srgbClr val="000000"/>
                          </a:solidFill>
                          <a:effectLst/>
                          <a:latin typeface="Arial" panose="020B0604020202020204" pitchFamily="34" charset="0"/>
                        </a:rPr>
                        <a:t>Agricultural land/farm/plot/small holding</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143</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86</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436</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986043812"/>
                  </a:ext>
                </a:extLst>
              </a:tr>
              <a:tr h="287710">
                <a:tc>
                  <a:txBody>
                    <a:bodyPr/>
                    <a:lstStyle/>
                    <a:p>
                      <a:pPr algn="r" fontAlgn="ctr"/>
                      <a:r>
                        <a:rPr lang="en-ZA" sz="1600" b="0" i="1" u="none" strike="noStrike">
                          <a:solidFill>
                            <a:srgbClr val="000000"/>
                          </a:solidFill>
                          <a:effectLst/>
                          <a:latin typeface="Arial" panose="020B0604020202020204" pitchFamily="34" charset="0"/>
                        </a:rPr>
                        <a:t>Dumping site/refuse site</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140</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4</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22</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10562005"/>
                  </a:ext>
                </a:extLst>
              </a:tr>
              <a:tr h="287710">
                <a:tc>
                  <a:txBody>
                    <a:bodyPr/>
                    <a:lstStyle/>
                    <a:p>
                      <a:pPr algn="r" fontAlgn="ctr"/>
                      <a:r>
                        <a:rPr lang="en-ZA" sz="1600" b="0" i="1" u="none" strike="noStrike">
                          <a:solidFill>
                            <a:srgbClr val="000000"/>
                          </a:solidFill>
                          <a:effectLst/>
                          <a:latin typeface="Arial" panose="020B0604020202020204" pitchFamily="34" charset="0"/>
                        </a:rPr>
                        <a:t>Spaza/Tuck shop</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82</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204</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526</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538428360"/>
                  </a:ext>
                </a:extLst>
              </a:tr>
              <a:tr h="444782">
                <a:tc>
                  <a:txBody>
                    <a:bodyPr/>
                    <a:lstStyle/>
                    <a:p>
                      <a:pPr algn="r" fontAlgn="ctr"/>
                      <a:r>
                        <a:rPr lang="en-US" sz="1600" b="0" i="1" u="none" strike="noStrike">
                          <a:solidFill>
                            <a:srgbClr val="000000"/>
                          </a:solidFill>
                          <a:effectLst/>
                          <a:latin typeface="Arial" panose="020B0604020202020204" pitchFamily="34" charset="0"/>
                        </a:rPr>
                        <a:t>Business premises (e.g. mall/restaurants/work place/office park/entertainment centre e.g. movie theatre, gambling facility)</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77</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168</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709</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517551461"/>
                  </a:ext>
                </a:extLst>
              </a:tr>
              <a:tr h="287710">
                <a:tc>
                  <a:txBody>
                    <a:bodyPr/>
                    <a:lstStyle/>
                    <a:p>
                      <a:pPr algn="r" fontAlgn="ctr"/>
                      <a:r>
                        <a:rPr lang="en-US" sz="1600" b="0" i="1" u="none" strike="noStrike">
                          <a:solidFill>
                            <a:srgbClr val="000000"/>
                          </a:solidFill>
                          <a:effectLst/>
                          <a:latin typeface="Arial" panose="020B0604020202020204" pitchFamily="34" charset="0"/>
                        </a:rPr>
                        <a:t>Public transport premises (bus stop/taxi rank, railway premises e.g. track/station)</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59</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52</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203</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369106533"/>
                  </a:ext>
                </a:extLst>
              </a:tr>
              <a:tr h="287710">
                <a:tc>
                  <a:txBody>
                    <a:bodyPr/>
                    <a:lstStyle/>
                    <a:p>
                      <a:pPr algn="r" fontAlgn="ctr"/>
                      <a:r>
                        <a:rPr lang="en-ZA" sz="1600" b="0" i="1" u="none" strike="noStrike">
                          <a:solidFill>
                            <a:srgbClr val="000000"/>
                          </a:solidFill>
                          <a:effectLst/>
                          <a:latin typeface="Arial" panose="020B0604020202020204" pitchFamily="34" charset="0"/>
                        </a:rPr>
                        <a:t>Sea/river/lake/pool/dam</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31</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10</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22</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1726391895"/>
                  </a:ext>
                </a:extLst>
              </a:tr>
              <a:tr h="287710">
                <a:tc>
                  <a:txBody>
                    <a:bodyPr/>
                    <a:lstStyle/>
                    <a:p>
                      <a:pPr algn="r" fontAlgn="ctr"/>
                      <a:r>
                        <a:rPr lang="en-ZA" sz="1600" b="0" i="1" u="none" strike="noStrike">
                          <a:solidFill>
                            <a:srgbClr val="000000"/>
                          </a:solidFill>
                          <a:effectLst/>
                          <a:latin typeface="Arial" panose="020B0604020202020204" pitchFamily="34" charset="0"/>
                        </a:rPr>
                        <a:t>Mining area</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13</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13</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5</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86434562"/>
                  </a:ext>
                </a:extLst>
              </a:tr>
              <a:tr h="287710">
                <a:tc>
                  <a:txBody>
                    <a:bodyPr/>
                    <a:lstStyle/>
                    <a:p>
                      <a:pPr algn="r" fontAlgn="ctr"/>
                      <a:r>
                        <a:rPr lang="en-US" sz="1600" b="0" i="1" u="none" strike="noStrike">
                          <a:solidFill>
                            <a:srgbClr val="000000"/>
                          </a:solidFill>
                          <a:effectLst/>
                          <a:latin typeface="Arial" panose="020B0604020202020204" pitchFamily="34" charset="0"/>
                        </a:rPr>
                        <a:t>Leisure premises e.g. hotel/guest house/bnb/motel/holiday resort</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11</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12</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36</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1752313409"/>
                  </a:ext>
                </a:extLst>
              </a:tr>
              <a:tr h="287710">
                <a:tc>
                  <a:txBody>
                    <a:bodyPr/>
                    <a:lstStyle/>
                    <a:p>
                      <a:pPr algn="r" fontAlgn="ctr"/>
                      <a:r>
                        <a:rPr lang="en-ZA" sz="1600" b="0" i="1" u="none" strike="noStrike">
                          <a:solidFill>
                            <a:srgbClr val="000000"/>
                          </a:solidFill>
                          <a:effectLst/>
                          <a:latin typeface="Arial" panose="020B0604020202020204" pitchFamily="34" charset="0"/>
                        </a:rPr>
                        <a:t>Prison/Holding cells</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10</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6</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62</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528187710"/>
                  </a:ext>
                </a:extLst>
              </a:tr>
              <a:tr h="287710">
                <a:tc>
                  <a:txBody>
                    <a:bodyPr/>
                    <a:lstStyle/>
                    <a:p>
                      <a:pPr algn="r" fontAlgn="ctr"/>
                      <a:r>
                        <a:rPr lang="en-ZA" sz="1600" b="0" i="1" u="none" strike="noStrike" dirty="0">
                          <a:solidFill>
                            <a:srgbClr val="000000"/>
                          </a:solidFill>
                          <a:effectLst/>
                          <a:latin typeface="Arial" panose="020B0604020202020204" pitchFamily="34" charset="0"/>
                        </a:rPr>
                        <a:t>Petrol station</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9</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a:solidFill>
                            <a:srgbClr val="000000"/>
                          </a:solidFill>
                          <a:effectLst/>
                          <a:latin typeface="Arial" panose="020B0604020202020204" pitchFamily="34" charset="0"/>
                        </a:rPr>
                        <a:t>37</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0" i="1" u="none" strike="noStrike" dirty="0">
                          <a:solidFill>
                            <a:srgbClr val="000000"/>
                          </a:solidFill>
                          <a:effectLst/>
                          <a:latin typeface="Arial" panose="020B0604020202020204" pitchFamily="34" charset="0"/>
                        </a:rPr>
                        <a:t>107</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502532650"/>
                  </a:ext>
                </a:extLst>
              </a:tr>
              <a:tr h="287710">
                <a:tc>
                  <a:txBody>
                    <a:bodyPr/>
                    <a:lstStyle/>
                    <a:p>
                      <a:pPr algn="r" fontAlgn="ctr"/>
                      <a:r>
                        <a:rPr lang="en-US" sz="1600" b="0" i="1" u="none" strike="noStrike" dirty="0">
                          <a:solidFill>
                            <a:srgbClr val="000000"/>
                          </a:solidFill>
                          <a:effectLst/>
                          <a:latin typeface="Arial" panose="020B0604020202020204" pitchFamily="34" charset="0"/>
                        </a:rPr>
                        <a:t>Educational institutions (schools, universities, college, day care facilities)</a:t>
                      </a:r>
                    </a:p>
                  </a:txBody>
                  <a:tcPr marL="8467" marR="76200"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7</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a:solidFill>
                            <a:srgbClr val="000000"/>
                          </a:solidFill>
                          <a:effectLst/>
                          <a:latin typeface="Arial" panose="020B0604020202020204" pitchFamily="34" charset="0"/>
                        </a:rPr>
                        <a:t>27</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0" i="1" u="none" strike="noStrike" dirty="0">
                          <a:solidFill>
                            <a:srgbClr val="000000"/>
                          </a:solidFill>
                          <a:effectLst/>
                          <a:latin typeface="Arial" panose="020B0604020202020204" pitchFamily="34" charset="0"/>
                        </a:rPr>
                        <a:t>255</a:t>
                      </a:r>
                    </a:p>
                  </a:txBody>
                  <a:tcPr marL="8467" marR="8467" marT="84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998437772"/>
                  </a:ext>
                </a:extLst>
              </a:tr>
            </a:tbl>
          </a:graphicData>
        </a:graphic>
      </p:graphicFrame>
    </p:spTree>
    <p:extLst>
      <p:ext uri="{BB962C8B-B14F-4D97-AF65-F5344CB8AC3E}">
        <p14:creationId xmlns:p14="http://schemas.microsoft.com/office/powerpoint/2010/main" val="315790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13</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Selected contact crimes against women and children</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Murder, Attempted murder and Assault GBH</a:t>
            </a:r>
          </a:p>
        </p:txBody>
      </p:sp>
      <p:pic>
        <p:nvPicPr>
          <p:cNvPr id="6" name="Picture 5">
            <a:extLst>
              <a:ext uri="{FF2B5EF4-FFF2-40B4-BE49-F238E27FC236}">
                <a16:creationId xmlns:a16="http://schemas.microsoft.com/office/drawing/2014/main" id="{A7F947F9-BDD1-6368-5951-74B629AFAD8A}"/>
              </a:ext>
            </a:extLst>
          </p:cNvPr>
          <p:cNvPicPr>
            <a:picLocks noChangeAspect="1"/>
          </p:cNvPicPr>
          <p:nvPr/>
        </p:nvPicPr>
        <p:blipFill>
          <a:blip r:embed="rId2"/>
          <a:stretch>
            <a:fillRect/>
          </a:stretch>
        </p:blipFill>
        <p:spPr>
          <a:xfrm>
            <a:off x="254000" y="1079500"/>
            <a:ext cx="11811000" cy="4088423"/>
          </a:xfrm>
          <a:prstGeom prst="rect">
            <a:avLst/>
          </a:prstGeom>
        </p:spPr>
      </p:pic>
    </p:spTree>
    <p:extLst>
      <p:ext uri="{BB962C8B-B14F-4D97-AF65-F5344CB8AC3E}">
        <p14:creationId xmlns:p14="http://schemas.microsoft.com/office/powerpoint/2010/main" val="300292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14</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6" name="Picture 5">
            <a:extLst>
              <a:ext uri="{FF2B5EF4-FFF2-40B4-BE49-F238E27FC236}">
                <a16:creationId xmlns:a16="http://schemas.microsoft.com/office/drawing/2014/main" id="{5DC12C44-03B2-FFFB-5FC7-618AD396C659}"/>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325349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15</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Murder</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Per ratio: Provincial distribution (January to March)</a:t>
            </a:r>
          </a:p>
        </p:txBody>
      </p:sp>
      <p:sp>
        <p:nvSpPr>
          <p:cNvPr id="6" name="TextBox 5">
            <a:extLst>
              <a:ext uri="{FF2B5EF4-FFF2-40B4-BE49-F238E27FC236}">
                <a16:creationId xmlns:a16="http://schemas.microsoft.com/office/drawing/2014/main" id="{93A63600-CCBE-D045-D29F-75F9A1BF87B6}"/>
              </a:ext>
            </a:extLst>
          </p:cNvPr>
          <p:cNvSpPr txBox="1"/>
          <p:nvPr/>
        </p:nvSpPr>
        <p:spPr>
          <a:xfrm>
            <a:off x="0" y="6566346"/>
            <a:ext cx="11234004" cy="276999"/>
          </a:xfrm>
          <a:prstGeom prst="rect">
            <a:avLst/>
          </a:prstGeom>
          <a:noFill/>
        </p:spPr>
        <p:txBody>
          <a:bodyPr wrap="square" rtlCol="0">
            <a:spAutoFit/>
          </a:bodyPr>
          <a:lstStyle/>
          <a:p>
            <a:r>
              <a:rPr lang="en-US" sz="1200" b="1" i="0" u="none" strike="noStrike" baseline="0" dirty="0">
                <a:solidFill>
                  <a:srgbClr val="E36C09"/>
                </a:solidFill>
                <a:latin typeface="Calibri" panose="020F0502020204030204" pitchFamily="34" charset="0"/>
              </a:rPr>
              <a:t>PER CAPITA (*RATIO PER 100 000 OF THE POPULATION). MID-YEAR POPULATION ESTIMATES, 2021 SERIES </a:t>
            </a:r>
            <a:endParaRPr lang="en-ZA" sz="1200" dirty="0"/>
          </a:p>
        </p:txBody>
      </p:sp>
      <p:pic>
        <p:nvPicPr>
          <p:cNvPr id="9" name="Picture 8">
            <a:extLst>
              <a:ext uri="{FF2B5EF4-FFF2-40B4-BE49-F238E27FC236}">
                <a16:creationId xmlns:a16="http://schemas.microsoft.com/office/drawing/2014/main" id="{7A58774B-B303-6C5D-7BAD-2A90F8F93048}"/>
              </a:ext>
            </a:extLst>
          </p:cNvPr>
          <p:cNvPicPr>
            <a:picLocks noChangeAspect="1"/>
          </p:cNvPicPr>
          <p:nvPr/>
        </p:nvPicPr>
        <p:blipFill>
          <a:blip r:embed="rId3"/>
          <a:stretch>
            <a:fillRect/>
          </a:stretch>
        </p:blipFill>
        <p:spPr>
          <a:xfrm>
            <a:off x="114300" y="1079500"/>
            <a:ext cx="11963400" cy="5524500"/>
          </a:xfrm>
          <a:prstGeom prst="rect">
            <a:avLst/>
          </a:prstGeom>
        </p:spPr>
      </p:pic>
    </p:spTree>
    <p:extLst>
      <p:ext uri="{BB962C8B-B14F-4D97-AF65-F5344CB8AC3E}">
        <p14:creationId xmlns:p14="http://schemas.microsoft.com/office/powerpoint/2010/main" val="50125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E4BE86-CFFD-7255-7FFE-E6D8E31FE58B}"/>
              </a:ext>
            </a:extLst>
          </p:cNvPr>
          <p:cNvPicPr>
            <a:picLocks noChangeAspect="1"/>
          </p:cNvPicPr>
          <p:nvPr/>
        </p:nvPicPr>
        <p:blipFill rotWithShape="1">
          <a:blip r:embed="rId2">
            <a:extLst>
              <a:ext uri="{28A0092B-C50C-407E-A947-70E740481C1C}">
                <a14:useLocalDpi xmlns:a14="http://schemas.microsoft.com/office/drawing/2010/main" val="0"/>
              </a:ext>
            </a:extLst>
          </a:blip>
          <a:srcRect l="10377"/>
          <a:stretch/>
        </p:blipFill>
        <p:spPr>
          <a:xfrm>
            <a:off x="1152525" y="623637"/>
            <a:ext cx="9954026" cy="6218460"/>
          </a:xfrm>
          <a:prstGeom prst="rect">
            <a:avLst/>
          </a:prstGeom>
        </p:spPr>
      </p:pic>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16</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Per ratio: Provincial distribution (</a:t>
            </a:r>
            <a:r>
              <a:rPr lang="en-US" b="1" dirty="0"/>
              <a:t>January 2024 to March 2024</a:t>
            </a:r>
            <a:r>
              <a:rPr lang="en-ZA" b="1" dirty="0"/>
              <a:t>)</a:t>
            </a:r>
          </a:p>
        </p:txBody>
      </p:sp>
      <p:sp>
        <p:nvSpPr>
          <p:cNvPr id="6" name="TextBox 5">
            <a:extLst>
              <a:ext uri="{FF2B5EF4-FFF2-40B4-BE49-F238E27FC236}">
                <a16:creationId xmlns:a16="http://schemas.microsoft.com/office/drawing/2014/main" id="{4EC8D33C-ABEB-30DE-F9D5-080514A888D7}"/>
              </a:ext>
            </a:extLst>
          </p:cNvPr>
          <p:cNvSpPr txBox="1"/>
          <p:nvPr/>
        </p:nvSpPr>
        <p:spPr>
          <a:xfrm>
            <a:off x="8850086" y="5747665"/>
            <a:ext cx="3341914" cy="646331"/>
          </a:xfrm>
          <a:prstGeom prst="rect">
            <a:avLst/>
          </a:prstGeom>
          <a:noFill/>
        </p:spPr>
        <p:txBody>
          <a:bodyPr wrap="square" rtlCol="0">
            <a:spAutoFit/>
          </a:bodyPr>
          <a:lstStyle/>
          <a:p>
            <a:pPr algn="ctr"/>
            <a:r>
              <a:rPr lang="en-US" sz="1200" b="1" i="0" u="none" strike="noStrike" baseline="0" dirty="0">
                <a:solidFill>
                  <a:srgbClr val="E36C09"/>
                </a:solidFill>
                <a:latin typeface="Calibri" panose="020F0502020204030204" pitchFamily="34" charset="0"/>
              </a:rPr>
              <a:t>PER CAPITA (*RATIO PER 100 000 OF THE POPULATION). MID-YEAR POPULATION ESTIMATES, 2021 SERIES </a:t>
            </a:r>
            <a:endParaRPr lang="en-ZA" sz="1200" dirty="0"/>
          </a:p>
        </p:txBody>
      </p:sp>
      <p:pic>
        <p:nvPicPr>
          <p:cNvPr id="1026" name="Picture 2" descr="East West North South Symbol icon PNG and SVG Vector Free ...">
            <a:extLst>
              <a:ext uri="{FF2B5EF4-FFF2-40B4-BE49-F238E27FC236}">
                <a16:creationId xmlns:a16="http://schemas.microsoft.com/office/drawing/2014/main" id="{7E05ECED-EDA2-C9BF-3EF2-D9C67D3DE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73" y="5747665"/>
            <a:ext cx="846947" cy="846947"/>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1B7B853C-7974-F4D4-AC31-F79DCC148332}"/>
              </a:ext>
            </a:extLst>
          </p:cNvPr>
          <p:cNvSpPr/>
          <p:nvPr/>
        </p:nvSpPr>
        <p:spPr>
          <a:xfrm>
            <a:off x="353370" y="2112714"/>
            <a:ext cx="447869" cy="169426"/>
          </a:xfrm>
          <a:prstGeom prst="ellipse">
            <a:avLst/>
          </a:prstGeom>
          <a:solidFill>
            <a:srgbClr val="FFCCC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Oval 15">
            <a:extLst>
              <a:ext uri="{FF2B5EF4-FFF2-40B4-BE49-F238E27FC236}">
                <a16:creationId xmlns:a16="http://schemas.microsoft.com/office/drawing/2014/main" id="{EDF831F0-D83C-92AE-EE1F-4EE361290E37}"/>
              </a:ext>
            </a:extLst>
          </p:cNvPr>
          <p:cNvSpPr/>
          <p:nvPr/>
        </p:nvSpPr>
        <p:spPr>
          <a:xfrm>
            <a:off x="353370" y="2336649"/>
            <a:ext cx="447869" cy="169426"/>
          </a:xfrm>
          <a:prstGeom prst="ellipse">
            <a:avLst/>
          </a:prstGeom>
          <a:solidFill>
            <a:srgbClr val="FF907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a:extLst>
              <a:ext uri="{FF2B5EF4-FFF2-40B4-BE49-F238E27FC236}">
                <a16:creationId xmlns:a16="http://schemas.microsoft.com/office/drawing/2014/main" id="{50AB0276-3D24-B9E8-16FE-C6843FCBFA7D}"/>
              </a:ext>
            </a:extLst>
          </p:cNvPr>
          <p:cNvSpPr/>
          <p:nvPr/>
        </p:nvSpPr>
        <p:spPr>
          <a:xfrm>
            <a:off x="353370" y="2560584"/>
            <a:ext cx="447869" cy="169426"/>
          </a:xfrm>
          <a:prstGeom prst="ellipse">
            <a:avLst/>
          </a:prstGeom>
          <a:solidFill>
            <a:srgbClr val="F2553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Oval 17">
            <a:extLst>
              <a:ext uri="{FF2B5EF4-FFF2-40B4-BE49-F238E27FC236}">
                <a16:creationId xmlns:a16="http://schemas.microsoft.com/office/drawing/2014/main" id="{AF42CE39-A5B4-54AC-C1AF-64C03F06567C}"/>
              </a:ext>
            </a:extLst>
          </p:cNvPr>
          <p:cNvSpPr/>
          <p:nvPr/>
        </p:nvSpPr>
        <p:spPr>
          <a:xfrm>
            <a:off x="353370" y="2784519"/>
            <a:ext cx="447869" cy="169426"/>
          </a:xfrm>
          <a:prstGeom prst="ellipse">
            <a:avLst/>
          </a:prstGeom>
          <a:solidFill>
            <a:srgbClr val="DB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a:extLst>
              <a:ext uri="{FF2B5EF4-FFF2-40B4-BE49-F238E27FC236}">
                <a16:creationId xmlns:a16="http://schemas.microsoft.com/office/drawing/2014/main" id="{F6646130-4FBD-268E-B674-B50318829633}"/>
              </a:ext>
            </a:extLst>
          </p:cNvPr>
          <p:cNvSpPr txBox="1"/>
          <p:nvPr/>
        </p:nvSpPr>
        <p:spPr>
          <a:xfrm>
            <a:off x="819651" y="1998095"/>
            <a:ext cx="1123950" cy="338554"/>
          </a:xfrm>
          <a:prstGeom prst="rect">
            <a:avLst/>
          </a:prstGeom>
          <a:noFill/>
        </p:spPr>
        <p:txBody>
          <a:bodyPr wrap="square" rtlCol="0">
            <a:spAutoFit/>
          </a:bodyPr>
          <a:lstStyle/>
          <a:p>
            <a:r>
              <a:rPr lang="en-ZA" sz="1600" b="1" dirty="0"/>
              <a:t>0 - 4</a:t>
            </a:r>
          </a:p>
        </p:txBody>
      </p:sp>
      <p:sp>
        <p:nvSpPr>
          <p:cNvPr id="20" name="TextBox 19">
            <a:extLst>
              <a:ext uri="{FF2B5EF4-FFF2-40B4-BE49-F238E27FC236}">
                <a16:creationId xmlns:a16="http://schemas.microsoft.com/office/drawing/2014/main" id="{A959E12A-F035-4B02-B7D0-4F5A0AAF44CB}"/>
              </a:ext>
            </a:extLst>
          </p:cNvPr>
          <p:cNvSpPr txBox="1"/>
          <p:nvPr/>
        </p:nvSpPr>
        <p:spPr>
          <a:xfrm>
            <a:off x="819651" y="2222030"/>
            <a:ext cx="1123950" cy="338554"/>
          </a:xfrm>
          <a:prstGeom prst="rect">
            <a:avLst/>
          </a:prstGeom>
          <a:noFill/>
        </p:spPr>
        <p:txBody>
          <a:bodyPr wrap="square" rtlCol="0">
            <a:spAutoFit/>
          </a:bodyPr>
          <a:lstStyle/>
          <a:p>
            <a:r>
              <a:rPr lang="en-ZA" sz="1600" b="1" dirty="0"/>
              <a:t>5 - 9</a:t>
            </a:r>
          </a:p>
        </p:txBody>
      </p:sp>
      <p:sp>
        <p:nvSpPr>
          <p:cNvPr id="21" name="TextBox 20">
            <a:extLst>
              <a:ext uri="{FF2B5EF4-FFF2-40B4-BE49-F238E27FC236}">
                <a16:creationId xmlns:a16="http://schemas.microsoft.com/office/drawing/2014/main" id="{D9CAD6BA-948E-1F6B-B0F4-4A8A9B96F301}"/>
              </a:ext>
            </a:extLst>
          </p:cNvPr>
          <p:cNvSpPr txBox="1"/>
          <p:nvPr/>
        </p:nvSpPr>
        <p:spPr>
          <a:xfrm>
            <a:off x="819651" y="2445965"/>
            <a:ext cx="1123950" cy="338554"/>
          </a:xfrm>
          <a:prstGeom prst="rect">
            <a:avLst/>
          </a:prstGeom>
          <a:noFill/>
        </p:spPr>
        <p:txBody>
          <a:bodyPr wrap="square" rtlCol="0">
            <a:spAutoFit/>
          </a:bodyPr>
          <a:lstStyle/>
          <a:p>
            <a:r>
              <a:rPr lang="en-ZA" sz="1600" b="1" dirty="0"/>
              <a:t>10 - 14</a:t>
            </a:r>
          </a:p>
        </p:txBody>
      </p:sp>
      <p:sp>
        <p:nvSpPr>
          <p:cNvPr id="22" name="TextBox 21">
            <a:extLst>
              <a:ext uri="{FF2B5EF4-FFF2-40B4-BE49-F238E27FC236}">
                <a16:creationId xmlns:a16="http://schemas.microsoft.com/office/drawing/2014/main" id="{8A55512B-969C-F6FF-3B59-63A66FA97DEE}"/>
              </a:ext>
            </a:extLst>
          </p:cNvPr>
          <p:cNvSpPr txBox="1"/>
          <p:nvPr/>
        </p:nvSpPr>
        <p:spPr>
          <a:xfrm>
            <a:off x="801239" y="2669900"/>
            <a:ext cx="1123950" cy="338554"/>
          </a:xfrm>
          <a:prstGeom prst="rect">
            <a:avLst/>
          </a:prstGeom>
          <a:noFill/>
        </p:spPr>
        <p:txBody>
          <a:bodyPr wrap="square" rtlCol="0">
            <a:spAutoFit/>
          </a:bodyPr>
          <a:lstStyle/>
          <a:p>
            <a:r>
              <a:rPr lang="en-ZA" sz="1600" b="1" dirty="0"/>
              <a:t>15 - 19</a:t>
            </a:r>
          </a:p>
        </p:txBody>
      </p:sp>
      <p:sp>
        <p:nvSpPr>
          <p:cNvPr id="23" name="TextBox 22">
            <a:extLst>
              <a:ext uri="{FF2B5EF4-FFF2-40B4-BE49-F238E27FC236}">
                <a16:creationId xmlns:a16="http://schemas.microsoft.com/office/drawing/2014/main" id="{0F03CFC9-9E8E-32F7-41BF-51609E39C7DE}"/>
              </a:ext>
            </a:extLst>
          </p:cNvPr>
          <p:cNvSpPr txBox="1"/>
          <p:nvPr/>
        </p:nvSpPr>
        <p:spPr>
          <a:xfrm>
            <a:off x="335665" y="1437640"/>
            <a:ext cx="1446828" cy="584775"/>
          </a:xfrm>
          <a:prstGeom prst="rect">
            <a:avLst/>
          </a:prstGeom>
          <a:noFill/>
        </p:spPr>
        <p:txBody>
          <a:bodyPr wrap="square" rtlCol="0">
            <a:spAutoFit/>
          </a:bodyPr>
          <a:lstStyle/>
          <a:p>
            <a:pPr algn="ctr"/>
            <a:r>
              <a:rPr lang="en-ZA" sz="1600" b="1" dirty="0"/>
              <a:t>Province murder ratio</a:t>
            </a:r>
          </a:p>
        </p:txBody>
      </p:sp>
      <p:pic>
        <p:nvPicPr>
          <p:cNvPr id="7" name="Picture 6">
            <a:extLst>
              <a:ext uri="{FF2B5EF4-FFF2-40B4-BE49-F238E27FC236}">
                <a16:creationId xmlns:a16="http://schemas.microsoft.com/office/drawing/2014/main" id="{EA776F1E-1FEB-6B1E-4E2D-BE1B2215E9EE}"/>
              </a:ext>
            </a:extLst>
          </p:cNvPr>
          <p:cNvPicPr>
            <a:picLocks noChangeAspect="1"/>
          </p:cNvPicPr>
          <p:nvPr/>
        </p:nvPicPr>
        <p:blipFill>
          <a:blip r:embed="rId4"/>
          <a:stretch>
            <a:fillRect/>
          </a:stretch>
        </p:blipFill>
        <p:spPr>
          <a:xfrm>
            <a:off x="8850086" y="3636548"/>
            <a:ext cx="3341914" cy="2169313"/>
          </a:xfrm>
          <a:prstGeom prst="rect">
            <a:avLst/>
          </a:prstGeom>
        </p:spPr>
      </p:pic>
    </p:spTree>
    <p:extLst>
      <p:ext uri="{BB962C8B-B14F-4D97-AF65-F5344CB8AC3E}">
        <p14:creationId xmlns:p14="http://schemas.microsoft.com/office/powerpoint/2010/main" val="278265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17</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TOP 30 stations</a:t>
            </a:r>
            <a:endParaRPr lang="en-ZA" sz="1400" dirty="0"/>
          </a:p>
        </p:txBody>
      </p:sp>
      <p:pic>
        <p:nvPicPr>
          <p:cNvPr id="5" name="Picture 4">
            <a:extLst>
              <a:ext uri="{FF2B5EF4-FFF2-40B4-BE49-F238E27FC236}">
                <a16:creationId xmlns:a16="http://schemas.microsoft.com/office/drawing/2014/main" id="{4E13FDB5-1578-D39A-CC52-9E69F8404E81}"/>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167469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18</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 provincial distribution causative factors</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6" name="TextBox 5">
            <a:extLst>
              <a:ext uri="{FF2B5EF4-FFF2-40B4-BE49-F238E27FC236}">
                <a16:creationId xmlns:a16="http://schemas.microsoft.com/office/drawing/2014/main" id="{331ED393-08AD-4F23-E652-28870B713F34}"/>
              </a:ext>
            </a:extLst>
          </p:cNvPr>
          <p:cNvSpPr txBox="1"/>
          <p:nvPr/>
        </p:nvSpPr>
        <p:spPr>
          <a:xfrm>
            <a:off x="0" y="6602400"/>
            <a:ext cx="12192000" cy="276999"/>
          </a:xfrm>
          <a:prstGeom prst="rect">
            <a:avLst/>
          </a:prstGeom>
          <a:noFill/>
        </p:spPr>
        <p:txBody>
          <a:bodyPr wrap="square" rtlCol="0">
            <a:spAutoFit/>
          </a:bodyPr>
          <a:lstStyle/>
          <a:p>
            <a:r>
              <a:rPr lang="en-ZA" sz="1200" b="1" dirty="0"/>
              <a:t>Sample size: murder = 6 225 counts</a:t>
            </a:r>
          </a:p>
        </p:txBody>
      </p:sp>
      <p:graphicFrame>
        <p:nvGraphicFramePr>
          <p:cNvPr id="8" name="Table 7">
            <a:extLst>
              <a:ext uri="{FF2B5EF4-FFF2-40B4-BE49-F238E27FC236}">
                <a16:creationId xmlns:a16="http://schemas.microsoft.com/office/drawing/2014/main" id="{9E3EE217-4421-8906-6E20-6EE0A834898A}"/>
              </a:ext>
            </a:extLst>
          </p:cNvPr>
          <p:cNvGraphicFramePr>
            <a:graphicFrameLocks noGrp="1"/>
          </p:cNvGraphicFramePr>
          <p:nvPr/>
        </p:nvGraphicFramePr>
        <p:xfrm>
          <a:off x="333374" y="1079499"/>
          <a:ext cx="11731624" cy="5518122"/>
        </p:xfrm>
        <a:graphic>
          <a:graphicData uri="http://schemas.openxmlformats.org/drawingml/2006/table">
            <a:tbl>
              <a:tblPr/>
              <a:tblGrid>
                <a:gridCol w="4222809">
                  <a:extLst>
                    <a:ext uri="{9D8B030D-6E8A-4147-A177-3AD203B41FA5}">
                      <a16:colId xmlns:a16="http://schemas.microsoft.com/office/drawing/2014/main" val="1788245484"/>
                    </a:ext>
                  </a:extLst>
                </a:gridCol>
                <a:gridCol w="735028">
                  <a:extLst>
                    <a:ext uri="{9D8B030D-6E8A-4147-A177-3AD203B41FA5}">
                      <a16:colId xmlns:a16="http://schemas.microsoft.com/office/drawing/2014/main" val="3541157387"/>
                    </a:ext>
                  </a:extLst>
                </a:gridCol>
                <a:gridCol w="735028">
                  <a:extLst>
                    <a:ext uri="{9D8B030D-6E8A-4147-A177-3AD203B41FA5}">
                      <a16:colId xmlns:a16="http://schemas.microsoft.com/office/drawing/2014/main" val="2660941155"/>
                    </a:ext>
                  </a:extLst>
                </a:gridCol>
                <a:gridCol w="735028">
                  <a:extLst>
                    <a:ext uri="{9D8B030D-6E8A-4147-A177-3AD203B41FA5}">
                      <a16:colId xmlns:a16="http://schemas.microsoft.com/office/drawing/2014/main" val="165265194"/>
                    </a:ext>
                  </a:extLst>
                </a:gridCol>
                <a:gridCol w="735028">
                  <a:extLst>
                    <a:ext uri="{9D8B030D-6E8A-4147-A177-3AD203B41FA5}">
                      <a16:colId xmlns:a16="http://schemas.microsoft.com/office/drawing/2014/main" val="2909402658"/>
                    </a:ext>
                  </a:extLst>
                </a:gridCol>
                <a:gridCol w="735028">
                  <a:extLst>
                    <a:ext uri="{9D8B030D-6E8A-4147-A177-3AD203B41FA5}">
                      <a16:colId xmlns:a16="http://schemas.microsoft.com/office/drawing/2014/main" val="3830395432"/>
                    </a:ext>
                  </a:extLst>
                </a:gridCol>
                <a:gridCol w="735028">
                  <a:extLst>
                    <a:ext uri="{9D8B030D-6E8A-4147-A177-3AD203B41FA5}">
                      <a16:colId xmlns:a16="http://schemas.microsoft.com/office/drawing/2014/main" val="4092561953"/>
                    </a:ext>
                  </a:extLst>
                </a:gridCol>
                <a:gridCol w="735028">
                  <a:extLst>
                    <a:ext uri="{9D8B030D-6E8A-4147-A177-3AD203B41FA5}">
                      <a16:colId xmlns:a16="http://schemas.microsoft.com/office/drawing/2014/main" val="2612796492"/>
                    </a:ext>
                  </a:extLst>
                </a:gridCol>
                <a:gridCol w="735028">
                  <a:extLst>
                    <a:ext uri="{9D8B030D-6E8A-4147-A177-3AD203B41FA5}">
                      <a16:colId xmlns:a16="http://schemas.microsoft.com/office/drawing/2014/main" val="1462225974"/>
                    </a:ext>
                  </a:extLst>
                </a:gridCol>
                <a:gridCol w="735028">
                  <a:extLst>
                    <a:ext uri="{9D8B030D-6E8A-4147-A177-3AD203B41FA5}">
                      <a16:colId xmlns:a16="http://schemas.microsoft.com/office/drawing/2014/main" val="2204433466"/>
                    </a:ext>
                  </a:extLst>
                </a:gridCol>
                <a:gridCol w="893563">
                  <a:extLst>
                    <a:ext uri="{9D8B030D-6E8A-4147-A177-3AD203B41FA5}">
                      <a16:colId xmlns:a16="http://schemas.microsoft.com/office/drawing/2014/main" val="857437955"/>
                    </a:ext>
                  </a:extLst>
                </a:gridCol>
              </a:tblGrid>
              <a:tr h="360928">
                <a:tc>
                  <a:txBody>
                    <a:bodyPr/>
                    <a:lstStyle/>
                    <a:p>
                      <a:pPr algn="ctr" fontAlgn="ctr"/>
                      <a:r>
                        <a:rPr lang="en-ZA" sz="1700" b="1" i="0" u="none" strike="noStrike" dirty="0">
                          <a:solidFill>
                            <a:srgbClr val="000000"/>
                          </a:solidFill>
                          <a:effectLst/>
                          <a:latin typeface="Arial" panose="020B0604020202020204" pitchFamily="34" charset="0"/>
                        </a:rPr>
                        <a:t>Causative factors</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EC</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FS</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GP</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KZN</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LP</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MP</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NW</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NC</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WC</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a:solidFill>
                            <a:srgbClr val="002060"/>
                          </a:solidFill>
                          <a:effectLst/>
                          <a:latin typeface="Arial" panose="020B0604020202020204" pitchFamily="34" charset="0"/>
                        </a:rPr>
                        <a:t>RSA</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022982775"/>
                  </a:ext>
                </a:extLst>
              </a:tr>
              <a:tr h="506364">
                <a:tc>
                  <a:txBody>
                    <a:bodyPr/>
                    <a:lstStyle/>
                    <a:p>
                      <a:pPr algn="r" fontAlgn="ctr"/>
                      <a:r>
                        <a:rPr lang="en-US" sz="1500" b="0" i="1" u="none" strike="noStrike" dirty="0">
                          <a:solidFill>
                            <a:srgbClr val="000000"/>
                          </a:solidFill>
                          <a:effectLst/>
                          <a:latin typeface="Arial" panose="020B0604020202020204" pitchFamily="34" charset="0"/>
                        </a:rPr>
                        <a:t>Arguments/ Misunderstanding/ Road Rage / Provocation</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1 042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163363929"/>
                  </a:ext>
                </a:extLst>
              </a:tr>
              <a:tr h="377929">
                <a:tc>
                  <a:txBody>
                    <a:bodyPr/>
                    <a:lstStyle/>
                    <a:p>
                      <a:pPr algn="r" fontAlgn="ctr"/>
                      <a:r>
                        <a:rPr lang="en-ZA" sz="1500" b="0" i="1" u="none" strike="noStrike" dirty="0">
                          <a:solidFill>
                            <a:srgbClr val="000000"/>
                          </a:solidFill>
                          <a:effectLst/>
                          <a:latin typeface="Arial" panose="020B0604020202020204" pitchFamily="34" charset="0"/>
                        </a:rPr>
                        <a:t>Vigilantism/ Mob justice</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a:solidFill>
                            <a:srgbClr val="002060"/>
                          </a:solidFill>
                          <a:effectLst/>
                          <a:latin typeface="Arial" panose="020B0604020202020204" pitchFamily="34" charset="0"/>
                        </a:rPr>
                        <a:t>410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878866881"/>
                  </a:ext>
                </a:extLst>
              </a:tr>
              <a:tr h="301868">
                <a:tc>
                  <a:txBody>
                    <a:bodyPr/>
                    <a:lstStyle/>
                    <a:p>
                      <a:pPr algn="r" fontAlgn="ctr"/>
                      <a:r>
                        <a:rPr lang="en-ZA" sz="1500" b="0" i="1" u="none" strike="noStrike">
                          <a:solidFill>
                            <a:srgbClr val="000000"/>
                          </a:solidFill>
                          <a:effectLst/>
                          <a:latin typeface="Arial" panose="020B0604020202020204" pitchFamily="34" charset="0"/>
                        </a:rPr>
                        <a:t>Robbery</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386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829603863"/>
                  </a:ext>
                </a:extLst>
              </a:tr>
              <a:tr h="422615">
                <a:tc>
                  <a:txBody>
                    <a:bodyPr/>
                    <a:lstStyle/>
                    <a:p>
                      <a:pPr algn="r" fontAlgn="ctr"/>
                      <a:r>
                        <a:rPr lang="en-ZA" sz="1500" b="0" i="1" u="none" strike="noStrike">
                          <a:solidFill>
                            <a:srgbClr val="000000"/>
                          </a:solidFill>
                          <a:effectLst/>
                          <a:latin typeface="Arial" panose="020B0604020202020204" pitchFamily="34" charset="0"/>
                        </a:rPr>
                        <a:t>Retaliation/ Revenge/ Punishment </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a:solidFill>
                            <a:srgbClr val="002060"/>
                          </a:solidFill>
                          <a:effectLst/>
                          <a:latin typeface="Arial" panose="020B0604020202020204" pitchFamily="34" charset="0"/>
                        </a:rPr>
                        <a:t>216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893876234"/>
                  </a:ext>
                </a:extLst>
              </a:tr>
              <a:tr h="422615">
                <a:tc>
                  <a:txBody>
                    <a:bodyPr/>
                    <a:lstStyle/>
                    <a:p>
                      <a:pPr algn="r" fontAlgn="ctr"/>
                      <a:r>
                        <a:rPr lang="en-ZA" sz="1500" b="0" i="1" u="none" strike="noStrike">
                          <a:solidFill>
                            <a:srgbClr val="000000"/>
                          </a:solidFill>
                          <a:effectLst/>
                          <a:latin typeface="Arial" panose="020B0604020202020204" pitchFamily="34" charset="0"/>
                        </a:rPr>
                        <a:t>Gang-related</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214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166568811"/>
                  </a:ext>
                </a:extLst>
              </a:tr>
              <a:tr h="422615">
                <a:tc>
                  <a:txBody>
                    <a:bodyPr/>
                    <a:lstStyle/>
                    <a:p>
                      <a:pPr algn="r" fontAlgn="ctr"/>
                      <a:r>
                        <a:rPr lang="en-ZA" sz="1500" b="0" i="1" u="none" strike="noStrike" dirty="0">
                          <a:solidFill>
                            <a:srgbClr val="000000"/>
                          </a:solidFill>
                          <a:effectLst/>
                          <a:latin typeface="Arial" panose="020B0604020202020204" pitchFamily="34" charset="0"/>
                        </a:rPr>
                        <a:t>Taxi-related</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dirty="0">
                          <a:solidFill>
                            <a:srgbClr val="002060"/>
                          </a:solidFill>
                          <a:effectLst/>
                          <a:latin typeface="Arial" panose="020B0604020202020204" pitchFamily="34" charset="0"/>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05303547"/>
                  </a:ext>
                </a:extLst>
              </a:tr>
              <a:tr h="422615">
                <a:tc>
                  <a:txBody>
                    <a:bodyPr/>
                    <a:lstStyle/>
                    <a:p>
                      <a:pPr algn="r" fontAlgn="ctr"/>
                      <a:r>
                        <a:rPr lang="en-ZA" sz="1500" b="0" i="1" u="none" strike="noStrike">
                          <a:solidFill>
                            <a:srgbClr val="000000"/>
                          </a:solidFill>
                          <a:effectLst/>
                          <a:latin typeface="Arial" panose="020B0604020202020204" pitchFamily="34" charset="0"/>
                        </a:rPr>
                        <a:t>Hijacking and attempts</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730849177"/>
                  </a:ext>
                </a:extLst>
              </a:tr>
              <a:tr h="506364">
                <a:tc>
                  <a:txBody>
                    <a:bodyPr/>
                    <a:lstStyle/>
                    <a:p>
                      <a:pPr algn="r" fontAlgn="ctr"/>
                      <a:r>
                        <a:rPr lang="en-US" sz="1500" b="0" i="1" u="none" strike="noStrike">
                          <a:solidFill>
                            <a:srgbClr val="000000"/>
                          </a:solidFill>
                          <a:effectLst/>
                          <a:latin typeface="Arial" panose="020B0604020202020204" pitchFamily="34" charset="0"/>
                        </a:rPr>
                        <a:t>During commission of other crimes (not robbery or rape)</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a:solidFill>
                            <a:srgbClr val="002060"/>
                          </a:solidFill>
                          <a:effectLst/>
                          <a:latin typeface="Arial" panose="020B0604020202020204" pitchFamily="34" charset="0"/>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715262159"/>
                  </a:ext>
                </a:extLst>
              </a:tr>
              <a:tr h="422615">
                <a:tc>
                  <a:txBody>
                    <a:bodyPr/>
                    <a:lstStyle/>
                    <a:p>
                      <a:pPr algn="r" fontAlgn="ctr"/>
                      <a:r>
                        <a:rPr lang="en-ZA" sz="1500" b="0" i="1" u="none" strike="noStrike">
                          <a:solidFill>
                            <a:srgbClr val="000000"/>
                          </a:solidFill>
                          <a:effectLst/>
                          <a:latin typeface="Arial" panose="020B0604020202020204" pitchFamily="34" charset="0"/>
                        </a:rPr>
                        <a:t>Illicit mining</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868533090"/>
                  </a:ext>
                </a:extLst>
              </a:tr>
              <a:tr h="422615">
                <a:tc>
                  <a:txBody>
                    <a:bodyPr/>
                    <a:lstStyle/>
                    <a:p>
                      <a:pPr algn="r" fontAlgn="ctr"/>
                      <a:r>
                        <a:rPr lang="en-ZA" sz="1500" b="0" i="1" u="none" strike="noStrike">
                          <a:solidFill>
                            <a:srgbClr val="000000"/>
                          </a:solidFill>
                          <a:effectLst/>
                          <a:latin typeface="Arial" panose="020B0604020202020204" pitchFamily="34" charset="0"/>
                        </a:rPr>
                        <a:t>Intervention in an argument</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a:solidFill>
                            <a:srgbClr val="002060"/>
                          </a:solidFill>
                          <a:effectLst/>
                          <a:latin typeface="Arial" panose="020B0604020202020204" pitchFamily="34" charset="0"/>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064130269"/>
                  </a:ext>
                </a:extLst>
              </a:tr>
              <a:tr h="506364">
                <a:tc>
                  <a:txBody>
                    <a:bodyPr/>
                    <a:lstStyle/>
                    <a:p>
                      <a:pPr algn="r" fontAlgn="ctr"/>
                      <a:r>
                        <a:rPr lang="en-US" sz="1500" b="0" i="1" u="none" strike="noStrike">
                          <a:solidFill>
                            <a:srgbClr val="000000"/>
                          </a:solidFill>
                          <a:effectLst/>
                          <a:latin typeface="Arial" panose="020B0604020202020204" pitchFamily="34" charset="0"/>
                        </a:rPr>
                        <a:t>Law enforcement &amp; security guards in the line of duty (excl. police murder)</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508916235"/>
                  </a:ext>
                </a:extLst>
              </a:tr>
              <a:tr h="422615">
                <a:tc>
                  <a:txBody>
                    <a:bodyPr/>
                    <a:lstStyle/>
                    <a:p>
                      <a:pPr algn="r" fontAlgn="ctr"/>
                      <a:r>
                        <a:rPr lang="en-ZA" sz="1500" b="0" i="1" u="none" strike="noStrike">
                          <a:solidFill>
                            <a:srgbClr val="000000"/>
                          </a:solidFill>
                          <a:effectLst/>
                          <a:latin typeface="Arial" panose="020B0604020202020204" pitchFamily="34" charset="0"/>
                        </a:rPr>
                        <a:t>Rape-related</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dirty="0">
                          <a:solidFill>
                            <a:srgbClr val="002060"/>
                          </a:solidFill>
                          <a:effectLst/>
                          <a:latin typeface="Arial" panose="020B0604020202020204" pitchFamily="34" charset="0"/>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807747578"/>
                  </a:ext>
                </a:extLst>
              </a:tr>
            </a:tbl>
          </a:graphicData>
        </a:graphic>
      </p:graphicFrame>
    </p:spTree>
    <p:extLst>
      <p:ext uri="{BB962C8B-B14F-4D97-AF65-F5344CB8AC3E}">
        <p14:creationId xmlns:p14="http://schemas.microsoft.com/office/powerpoint/2010/main" val="349628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19</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 </a:t>
            </a:r>
            <a:r>
              <a:rPr lang="en-ZA" dirty="0"/>
              <a:t>provincial distribution Place </a:t>
            </a:r>
            <a:r>
              <a:rPr lang="en-ZA" sz="2400" dirty="0"/>
              <a:t>of </a:t>
            </a:r>
            <a:r>
              <a:rPr lang="en-ZA" dirty="0"/>
              <a:t>o</a:t>
            </a:r>
            <a:r>
              <a:rPr lang="en-ZA" sz="2400" dirty="0"/>
              <a:t>ccurrence</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7" name="TextBox 6">
            <a:extLst>
              <a:ext uri="{FF2B5EF4-FFF2-40B4-BE49-F238E27FC236}">
                <a16:creationId xmlns:a16="http://schemas.microsoft.com/office/drawing/2014/main" id="{707AE78B-1220-B913-D9CD-7B9AD3EA9B1A}"/>
              </a:ext>
            </a:extLst>
          </p:cNvPr>
          <p:cNvSpPr txBox="1"/>
          <p:nvPr/>
        </p:nvSpPr>
        <p:spPr>
          <a:xfrm>
            <a:off x="0" y="6602400"/>
            <a:ext cx="12192000" cy="276999"/>
          </a:xfrm>
          <a:prstGeom prst="rect">
            <a:avLst/>
          </a:prstGeom>
          <a:noFill/>
        </p:spPr>
        <p:txBody>
          <a:bodyPr wrap="square" rtlCol="0">
            <a:spAutoFit/>
          </a:bodyPr>
          <a:lstStyle/>
          <a:p>
            <a:r>
              <a:rPr lang="en-ZA" sz="1200" b="1" dirty="0"/>
              <a:t>Sample size: murder = 6 225 counts</a:t>
            </a:r>
          </a:p>
        </p:txBody>
      </p:sp>
      <p:graphicFrame>
        <p:nvGraphicFramePr>
          <p:cNvPr id="8" name="Table 7">
            <a:extLst>
              <a:ext uri="{FF2B5EF4-FFF2-40B4-BE49-F238E27FC236}">
                <a16:creationId xmlns:a16="http://schemas.microsoft.com/office/drawing/2014/main" id="{1ADDF698-BFCA-571E-4E66-A0994F5CBAB4}"/>
              </a:ext>
            </a:extLst>
          </p:cNvPr>
          <p:cNvGraphicFramePr>
            <a:graphicFrameLocks noGrp="1"/>
          </p:cNvGraphicFramePr>
          <p:nvPr/>
        </p:nvGraphicFramePr>
        <p:xfrm>
          <a:off x="333375" y="1079500"/>
          <a:ext cx="11731619" cy="5570681"/>
        </p:xfrm>
        <a:graphic>
          <a:graphicData uri="http://schemas.openxmlformats.org/drawingml/2006/table">
            <a:tbl>
              <a:tblPr/>
              <a:tblGrid>
                <a:gridCol w="4980657">
                  <a:extLst>
                    <a:ext uri="{9D8B030D-6E8A-4147-A177-3AD203B41FA5}">
                      <a16:colId xmlns:a16="http://schemas.microsoft.com/office/drawing/2014/main" val="2724201360"/>
                    </a:ext>
                  </a:extLst>
                </a:gridCol>
                <a:gridCol w="673775">
                  <a:extLst>
                    <a:ext uri="{9D8B030D-6E8A-4147-A177-3AD203B41FA5}">
                      <a16:colId xmlns:a16="http://schemas.microsoft.com/office/drawing/2014/main" val="4000194513"/>
                    </a:ext>
                  </a:extLst>
                </a:gridCol>
                <a:gridCol w="673775">
                  <a:extLst>
                    <a:ext uri="{9D8B030D-6E8A-4147-A177-3AD203B41FA5}">
                      <a16:colId xmlns:a16="http://schemas.microsoft.com/office/drawing/2014/main" val="1855234579"/>
                    </a:ext>
                  </a:extLst>
                </a:gridCol>
                <a:gridCol w="673775">
                  <a:extLst>
                    <a:ext uri="{9D8B030D-6E8A-4147-A177-3AD203B41FA5}">
                      <a16:colId xmlns:a16="http://schemas.microsoft.com/office/drawing/2014/main" val="3107308616"/>
                    </a:ext>
                  </a:extLst>
                </a:gridCol>
                <a:gridCol w="673775">
                  <a:extLst>
                    <a:ext uri="{9D8B030D-6E8A-4147-A177-3AD203B41FA5}">
                      <a16:colId xmlns:a16="http://schemas.microsoft.com/office/drawing/2014/main" val="2151750319"/>
                    </a:ext>
                  </a:extLst>
                </a:gridCol>
                <a:gridCol w="673775">
                  <a:extLst>
                    <a:ext uri="{9D8B030D-6E8A-4147-A177-3AD203B41FA5}">
                      <a16:colId xmlns:a16="http://schemas.microsoft.com/office/drawing/2014/main" val="4021052591"/>
                    </a:ext>
                  </a:extLst>
                </a:gridCol>
                <a:gridCol w="673775">
                  <a:extLst>
                    <a:ext uri="{9D8B030D-6E8A-4147-A177-3AD203B41FA5}">
                      <a16:colId xmlns:a16="http://schemas.microsoft.com/office/drawing/2014/main" val="1958701695"/>
                    </a:ext>
                  </a:extLst>
                </a:gridCol>
                <a:gridCol w="673775">
                  <a:extLst>
                    <a:ext uri="{9D8B030D-6E8A-4147-A177-3AD203B41FA5}">
                      <a16:colId xmlns:a16="http://schemas.microsoft.com/office/drawing/2014/main" val="3155327887"/>
                    </a:ext>
                  </a:extLst>
                </a:gridCol>
                <a:gridCol w="673775">
                  <a:extLst>
                    <a:ext uri="{9D8B030D-6E8A-4147-A177-3AD203B41FA5}">
                      <a16:colId xmlns:a16="http://schemas.microsoft.com/office/drawing/2014/main" val="2343336505"/>
                    </a:ext>
                  </a:extLst>
                </a:gridCol>
                <a:gridCol w="673775">
                  <a:extLst>
                    <a:ext uri="{9D8B030D-6E8A-4147-A177-3AD203B41FA5}">
                      <a16:colId xmlns:a16="http://schemas.microsoft.com/office/drawing/2014/main" val="1068514447"/>
                    </a:ext>
                  </a:extLst>
                </a:gridCol>
                <a:gridCol w="686987">
                  <a:extLst>
                    <a:ext uri="{9D8B030D-6E8A-4147-A177-3AD203B41FA5}">
                      <a16:colId xmlns:a16="http://schemas.microsoft.com/office/drawing/2014/main" val="3326489539"/>
                    </a:ext>
                  </a:extLst>
                </a:gridCol>
              </a:tblGrid>
              <a:tr h="273787">
                <a:tc>
                  <a:txBody>
                    <a:bodyPr/>
                    <a:lstStyle/>
                    <a:p>
                      <a:pPr algn="ctr" fontAlgn="ctr"/>
                      <a:r>
                        <a:rPr lang="en-ZA" sz="1700" b="1" i="0" u="none" strike="noStrike" dirty="0">
                          <a:solidFill>
                            <a:srgbClr val="000000"/>
                          </a:solidFill>
                          <a:effectLst/>
                          <a:latin typeface="Arial" panose="020B0604020202020204" pitchFamily="34" charset="0"/>
                        </a:rPr>
                        <a:t>Place of occurrence</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EC</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latin typeface="Arial" panose="020B0604020202020204" pitchFamily="34" charset="0"/>
                        </a:rPr>
                        <a:t>FS</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a:solidFill>
                            <a:srgbClr val="000000"/>
                          </a:solidFill>
                          <a:effectLst/>
                          <a:latin typeface="Arial" panose="020B0604020202020204" pitchFamily="34" charset="0"/>
                        </a:rPr>
                        <a:t>GP</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latin typeface="Arial" panose="020B0604020202020204" pitchFamily="34" charset="0"/>
                        </a:rPr>
                        <a:t>KZN</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latin typeface="Arial" panose="020B0604020202020204" pitchFamily="34" charset="0"/>
                        </a:rPr>
                        <a:t>LP</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latin typeface="Arial" panose="020B0604020202020204" pitchFamily="34" charset="0"/>
                        </a:rPr>
                        <a:t>MP</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latin typeface="Arial" panose="020B0604020202020204" pitchFamily="34" charset="0"/>
                        </a:rPr>
                        <a:t>NW</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latin typeface="Arial" panose="020B0604020202020204" pitchFamily="34" charset="0"/>
                        </a:rPr>
                        <a:t>NC</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latin typeface="Arial" panose="020B0604020202020204" pitchFamily="34" charset="0"/>
                        </a:rPr>
                        <a:t>WC</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0" u="none" strike="noStrike" dirty="0">
                          <a:solidFill>
                            <a:srgbClr val="002060"/>
                          </a:solidFill>
                          <a:effectLst/>
                          <a:highlight>
                            <a:srgbClr val="8EA9DB"/>
                          </a:highlight>
                          <a:latin typeface="Arial" panose="020B0604020202020204" pitchFamily="34" charset="0"/>
                        </a:rPr>
                        <a:t>RSA</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506774464"/>
                  </a:ext>
                </a:extLst>
              </a:tr>
              <a:tr h="453460">
                <a:tc>
                  <a:txBody>
                    <a:bodyPr/>
                    <a:lstStyle/>
                    <a:p>
                      <a:pPr algn="r" fontAlgn="ctr"/>
                      <a:r>
                        <a:rPr lang="en-US" sz="1400" b="0" i="1" u="none" strike="noStrike" dirty="0">
                          <a:solidFill>
                            <a:srgbClr val="000000"/>
                          </a:solidFill>
                          <a:effectLst/>
                          <a:latin typeface="Arial" panose="020B0604020202020204" pitchFamily="34" charset="0"/>
                        </a:rPr>
                        <a:t>Public place e.g. street/open field/recreational </a:t>
                      </a:r>
                      <a:r>
                        <a:rPr lang="en-US" sz="1400" b="0" i="1" u="none" strike="noStrike" dirty="0" err="1">
                          <a:solidFill>
                            <a:srgbClr val="000000"/>
                          </a:solidFill>
                          <a:effectLst/>
                          <a:latin typeface="Arial" panose="020B0604020202020204" pitchFamily="34" charset="0"/>
                        </a:rPr>
                        <a:t>centre</a:t>
                      </a:r>
                      <a:r>
                        <a:rPr lang="en-US" sz="1400" b="0" i="1" u="none" strike="noStrike" dirty="0">
                          <a:solidFill>
                            <a:srgbClr val="000000"/>
                          </a:solidFill>
                          <a:effectLst/>
                          <a:latin typeface="Arial" panose="020B0604020202020204" pitchFamily="34" charset="0"/>
                        </a:rPr>
                        <a:t>/park/beach/parking area/abandoned building</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559</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102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915</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643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106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160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103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670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3 296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876990"/>
                  </a:ext>
                </a:extLst>
              </a:tr>
              <a:tr h="676323">
                <a:tc>
                  <a:txBody>
                    <a:bodyPr/>
                    <a:lstStyle/>
                    <a:p>
                      <a:pPr algn="r" fontAlgn="ctr"/>
                      <a:r>
                        <a:rPr lang="en-US" sz="1400" b="0" i="1" u="none" strike="noStrike" dirty="0">
                          <a:solidFill>
                            <a:srgbClr val="000000"/>
                          </a:solidFill>
                          <a:effectLst/>
                          <a:highlight>
                            <a:srgbClr val="B4C6E7"/>
                          </a:highlight>
                          <a:latin typeface="Arial" panose="020B0604020202020204" pitchFamily="34" charset="0"/>
                        </a:rPr>
                        <a:t>Residences of perpetrator/victim (including residence known by victims/ perpetrator e.g. family/friends/</a:t>
                      </a:r>
                      <a:r>
                        <a:rPr lang="en-US" sz="1400" b="0" i="1" u="none" strike="noStrike" dirty="0" err="1">
                          <a:solidFill>
                            <a:srgbClr val="000000"/>
                          </a:solidFill>
                          <a:effectLst/>
                          <a:highlight>
                            <a:srgbClr val="B4C6E7"/>
                          </a:highlight>
                          <a:latin typeface="Arial" panose="020B0604020202020204" pitchFamily="34" charset="0"/>
                        </a:rPr>
                        <a:t>neighbours</a:t>
                      </a:r>
                      <a:r>
                        <a:rPr lang="en-US" sz="1400" b="0" i="1" u="none" strike="noStrike" dirty="0">
                          <a:solidFill>
                            <a:srgbClr val="000000"/>
                          </a:solidFill>
                          <a:effectLst/>
                          <a:highlight>
                            <a:srgbClr val="B4C6E7"/>
                          </a:highlight>
                          <a:latin typeface="Arial" panose="020B0604020202020204" pitchFamily="34" charset="0"/>
                        </a:rPr>
                        <a:t>)</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333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70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356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421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63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64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79</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35</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256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1 677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382010087"/>
                  </a:ext>
                </a:extLst>
              </a:tr>
              <a:tr h="239564">
                <a:tc>
                  <a:txBody>
                    <a:bodyPr/>
                    <a:lstStyle/>
                    <a:p>
                      <a:pPr algn="r" fontAlgn="ctr"/>
                      <a:r>
                        <a:rPr lang="en-US" sz="1400" b="0" i="1" u="none" strike="noStrike">
                          <a:solidFill>
                            <a:srgbClr val="000000"/>
                          </a:solidFill>
                          <a:effectLst/>
                          <a:latin typeface="Arial" panose="020B0604020202020204" pitchFamily="34" charset="0"/>
                        </a:rPr>
                        <a:t>Mode of transport e.g. bus/car/plane/boat/ship/taxi</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29</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88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235</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382528221"/>
                  </a:ext>
                </a:extLst>
              </a:tr>
              <a:tr h="453460">
                <a:tc>
                  <a:txBody>
                    <a:bodyPr/>
                    <a:lstStyle/>
                    <a:p>
                      <a:pPr algn="r" fontAlgn="ctr"/>
                      <a:r>
                        <a:rPr lang="en-US" sz="1400" b="0" i="1" u="none" strike="noStrike">
                          <a:solidFill>
                            <a:srgbClr val="000000"/>
                          </a:solidFill>
                          <a:effectLst/>
                          <a:highlight>
                            <a:srgbClr val="B4C6E7"/>
                          </a:highlight>
                          <a:latin typeface="Arial" panose="020B0604020202020204" pitchFamily="34" charset="0"/>
                        </a:rPr>
                        <a:t>Liquor outlets e.g. shebeen/tavern/pub/night club/bottle store</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54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52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36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22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228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238623107"/>
                  </a:ext>
                </a:extLst>
              </a:tr>
              <a:tr h="239564">
                <a:tc>
                  <a:txBody>
                    <a:bodyPr/>
                    <a:lstStyle/>
                    <a:p>
                      <a:pPr algn="r" fontAlgn="ctr"/>
                      <a:r>
                        <a:rPr lang="en-US" sz="1400" b="0" i="1" u="none" strike="noStrike">
                          <a:solidFill>
                            <a:srgbClr val="000000"/>
                          </a:solidFill>
                          <a:effectLst/>
                          <a:latin typeface="Arial" panose="020B0604020202020204" pitchFamily="34" charset="0"/>
                        </a:rPr>
                        <a:t>Agricultural land/farm/plot/small holding</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5</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highlight>
                            <a:srgbClr val="8EA9DB"/>
                          </a:highlight>
                          <a:latin typeface="Arial" panose="020B0604020202020204" pitchFamily="34" charset="0"/>
                        </a:rPr>
                        <a:t>143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967994232"/>
                  </a:ext>
                </a:extLst>
              </a:tr>
              <a:tr h="239564">
                <a:tc>
                  <a:txBody>
                    <a:bodyPr/>
                    <a:lstStyle/>
                    <a:p>
                      <a:pPr algn="r" fontAlgn="ctr"/>
                      <a:r>
                        <a:rPr lang="en-ZA" sz="1400" b="0" i="1" u="none" strike="noStrike">
                          <a:solidFill>
                            <a:srgbClr val="000000"/>
                          </a:solidFill>
                          <a:effectLst/>
                          <a:highlight>
                            <a:srgbClr val="B4C6E7"/>
                          </a:highlight>
                          <a:latin typeface="Arial" panose="020B0604020202020204" pitchFamily="34" charset="0"/>
                        </a:rPr>
                        <a:t>Dumping site/refuse site</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129</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highlight>
                            <a:srgbClr val="8EA9DB"/>
                          </a:highlight>
                          <a:latin typeface="Arial" panose="020B0604020202020204" pitchFamily="34" charset="0"/>
                        </a:rPr>
                        <a:t>140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783037897"/>
                  </a:ext>
                </a:extLst>
              </a:tr>
              <a:tr h="239564">
                <a:tc>
                  <a:txBody>
                    <a:bodyPr/>
                    <a:lstStyle/>
                    <a:p>
                      <a:pPr algn="r" fontAlgn="ctr"/>
                      <a:r>
                        <a:rPr lang="en-ZA" sz="1400" b="0" i="1" u="none" strike="noStrike">
                          <a:solidFill>
                            <a:srgbClr val="000000"/>
                          </a:solidFill>
                          <a:effectLst/>
                          <a:latin typeface="Arial" panose="020B0604020202020204" pitchFamily="34" charset="0"/>
                        </a:rPr>
                        <a:t>Spaza/Tuck shop</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highlight>
                            <a:srgbClr val="8EA9DB"/>
                          </a:highlight>
                          <a:latin typeface="Arial" panose="020B0604020202020204" pitchFamily="34" charset="0"/>
                        </a:rPr>
                        <a:t>82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209553150"/>
                  </a:ext>
                </a:extLst>
              </a:tr>
              <a:tr h="676323">
                <a:tc>
                  <a:txBody>
                    <a:bodyPr/>
                    <a:lstStyle/>
                    <a:p>
                      <a:pPr algn="r" fontAlgn="ctr"/>
                      <a:r>
                        <a:rPr lang="en-US" sz="1400" b="0" i="1" u="none" strike="noStrike">
                          <a:solidFill>
                            <a:srgbClr val="000000"/>
                          </a:solidFill>
                          <a:effectLst/>
                          <a:highlight>
                            <a:srgbClr val="B4C6E7"/>
                          </a:highlight>
                          <a:latin typeface="Arial" panose="020B0604020202020204" pitchFamily="34" charset="0"/>
                        </a:rPr>
                        <a:t>Business premises (e.g. mall/restaurants/work place/office park/entertainment centre e.g. movie theatre, gambling facility)</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5</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77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692814011"/>
                  </a:ext>
                </a:extLst>
              </a:tr>
              <a:tr h="453460">
                <a:tc>
                  <a:txBody>
                    <a:bodyPr/>
                    <a:lstStyle/>
                    <a:p>
                      <a:pPr algn="r" fontAlgn="ctr"/>
                      <a:r>
                        <a:rPr lang="en-US" sz="1400" b="0" i="1" u="none" strike="noStrike">
                          <a:solidFill>
                            <a:srgbClr val="000000"/>
                          </a:solidFill>
                          <a:effectLst/>
                          <a:latin typeface="Arial" panose="020B0604020202020204" pitchFamily="34" charset="0"/>
                        </a:rPr>
                        <a:t>Public transport premises (Bus stop/taxi rank, railway premises e.g. track/station)</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5</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59</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894162221"/>
                  </a:ext>
                </a:extLst>
              </a:tr>
              <a:tr h="239564">
                <a:tc>
                  <a:txBody>
                    <a:bodyPr/>
                    <a:lstStyle/>
                    <a:p>
                      <a:pPr algn="r" fontAlgn="ctr"/>
                      <a:r>
                        <a:rPr lang="en-ZA" sz="1400" b="0" i="1" u="none" strike="noStrike">
                          <a:solidFill>
                            <a:srgbClr val="000000"/>
                          </a:solidFill>
                          <a:effectLst/>
                          <a:highlight>
                            <a:srgbClr val="B4C6E7"/>
                          </a:highlight>
                          <a:latin typeface="Arial" panose="020B0604020202020204" pitchFamily="34" charset="0"/>
                        </a:rPr>
                        <a:t>Sea/river/lake/pool/dam</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3</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8</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4</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highlight>
                            <a:srgbClr val="8EA9DB"/>
                          </a:highlight>
                          <a:latin typeface="Arial" panose="020B0604020202020204" pitchFamily="34" charset="0"/>
                        </a:rPr>
                        <a:t>31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685628846"/>
                  </a:ext>
                </a:extLst>
              </a:tr>
              <a:tr h="453460">
                <a:tc>
                  <a:txBody>
                    <a:bodyPr/>
                    <a:lstStyle/>
                    <a:p>
                      <a:pPr algn="r" fontAlgn="ctr"/>
                      <a:r>
                        <a:rPr lang="en-US" sz="1400" b="0" i="1" u="none" strike="noStrike">
                          <a:solidFill>
                            <a:srgbClr val="000000"/>
                          </a:solidFill>
                          <a:effectLst/>
                          <a:latin typeface="Arial" panose="020B0604020202020204" pitchFamily="34" charset="0"/>
                        </a:rPr>
                        <a:t>Leisure premises e.g. hotel/guest house/bnb/motel/holiday resort</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highlight>
                            <a:srgbClr val="8EA9DB"/>
                          </a:highlight>
                          <a:latin typeface="Arial" panose="020B0604020202020204" pitchFamily="34" charset="0"/>
                        </a:rPr>
                        <a:t>11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304724817"/>
                  </a:ext>
                </a:extLst>
              </a:tr>
              <a:tr h="239564">
                <a:tc>
                  <a:txBody>
                    <a:bodyPr/>
                    <a:lstStyle/>
                    <a:p>
                      <a:pPr algn="r" fontAlgn="ctr"/>
                      <a:r>
                        <a:rPr lang="en-ZA" sz="1400" b="0" i="1" u="none" strike="noStrike">
                          <a:solidFill>
                            <a:srgbClr val="000000"/>
                          </a:solidFill>
                          <a:effectLst/>
                          <a:highlight>
                            <a:srgbClr val="B4C6E7"/>
                          </a:highlight>
                          <a:latin typeface="Arial" panose="020B0604020202020204" pitchFamily="34" charset="0"/>
                        </a:rPr>
                        <a:t>Prison/holding cells</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10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32282586"/>
                  </a:ext>
                </a:extLst>
              </a:tr>
              <a:tr h="453460">
                <a:tc>
                  <a:txBody>
                    <a:bodyPr/>
                    <a:lstStyle/>
                    <a:p>
                      <a:pPr algn="r" fontAlgn="ctr"/>
                      <a:r>
                        <a:rPr lang="en-US" sz="1400" b="0" i="1" u="none" strike="noStrike">
                          <a:solidFill>
                            <a:srgbClr val="000000"/>
                          </a:solidFill>
                          <a:effectLst/>
                          <a:latin typeface="Arial" panose="020B0604020202020204" pitchFamily="34" charset="0"/>
                        </a:rPr>
                        <a:t>Educational institutions (schools, universities, college, day care facilities)</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7</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686171131"/>
                  </a:ext>
                </a:extLst>
              </a:tr>
              <a:tr h="239564">
                <a:tc>
                  <a:txBody>
                    <a:bodyPr/>
                    <a:lstStyle/>
                    <a:p>
                      <a:pPr algn="r" fontAlgn="ctr"/>
                      <a:r>
                        <a:rPr lang="en-ZA" sz="1400" b="0" i="1" u="none" strike="noStrike" dirty="0">
                          <a:solidFill>
                            <a:srgbClr val="000000"/>
                          </a:solidFill>
                          <a:effectLst/>
                          <a:highlight>
                            <a:srgbClr val="B4C6E7"/>
                          </a:highlight>
                          <a:latin typeface="Arial" panose="020B0604020202020204" pitchFamily="34" charset="0"/>
                        </a:rPr>
                        <a:t>Abandoned building</a:t>
                      </a:r>
                    </a:p>
                  </a:txBody>
                  <a:tcPr marL="7101" marR="63910"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2</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highlight>
                            <a:srgbClr val="B4C6E7"/>
                          </a:highlight>
                          <a:latin typeface="Arial" panose="020B0604020202020204" pitchFamily="34" charset="0"/>
                        </a:rPr>
                        <a:t>0</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highlight>
                            <a:srgbClr val="B4C6E7"/>
                          </a:highlight>
                          <a:latin typeface="Arial" panose="020B0604020202020204" pitchFamily="34" charset="0"/>
                        </a:rPr>
                        <a:t>1</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highlight>
                            <a:srgbClr val="8EA9DB"/>
                          </a:highlight>
                          <a:latin typeface="Arial" panose="020B0604020202020204" pitchFamily="34" charset="0"/>
                        </a:rPr>
                        <a:t>6</a:t>
                      </a:r>
                    </a:p>
                  </a:txBody>
                  <a:tcPr marL="7101" marR="7101" marT="710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842128116"/>
                  </a:ext>
                </a:extLst>
              </a:tr>
            </a:tbl>
          </a:graphicData>
        </a:graphic>
      </p:graphicFrame>
    </p:spTree>
    <p:extLst>
      <p:ext uri="{BB962C8B-B14F-4D97-AF65-F5344CB8AC3E}">
        <p14:creationId xmlns:p14="http://schemas.microsoft.com/office/powerpoint/2010/main" val="392765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normAutofit fontScale="90000"/>
          </a:bodyPr>
          <a:lstStyle/>
          <a:p>
            <a:r>
              <a:rPr lang="en-ZA" dirty="0"/>
              <a:t>Table of contents</a:t>
            </a:r>
          </a:p>
        </p:txBody>
      </p:sp>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a:t>
            </a:fld>
            <a:endParaRPr lang="en-ZA" dirty="0"/>
          </a:p>
        </p:txBody>
      </p:sp>
      <p:sp>
        <p:nvSpPr>
          <p:cNvPr id="5" name="Content Placeholder 2">
            <a:extLst>
              <a:ext uri="{FF2B5EF4-FFF2-40B4-BE49-F238E27FC236}">
                <a16:creationId xmlns:a16="http://schemas.microsoft.com/office/drawing/2014/main" id="{2C2D73F3-AB62-2485-8FD6-243314D01DAF}"/>
              </a:ext>
            </a:extLst>
          </p:cNvPr>
          <p:cNvSpPr txBox="1">
            <a:spLocks/>
          </p:cNvSpPr>
          <p:nvPr/>
        </p:nvSpPr>
        <p:spPr>
          <a:xfrm>
            <a:off x="904968" y="820132"/>
            <a:ext cx="11192198" cy="5830050"/>
          </a:xfrm>
          <a:prstGeom prst="rect">
            <a:avLst/>
          </a:prstGeom>
        </p:spPr>
        <p:txBody>
          <a:bodyPr anchor="ctr" anchorCtr="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indent="-358775">
              <a:buClrTx/>
              <a:buFont typeface="Wingdings" panose="05000000000000000000" pitchFamily="2" charset="2"/>
              <a:buChar char="q"/>
            </a:pPr>
            <a:r>
              <a:rPr lang="en-ZA" b="1" dirty="0">
                <a:solidFill>
                  <a:srgbClr val="002060"/>
                </a:solidFill>
              </a:rPr>
              <a:t>Crime statistics analysis</a:t>
            </a:r>
          </a:p>
          <a:p>
            <a:pPr marL="536575" lvl="1" indent="-407988">
              <a:buClrTx/>
              <a:buFont typeface="Wingdings" panose="05000000000000000000" pitchFamily="2" charset="2"/>
              <a:buChar char="q"/>
            </a:pPr>
            <a:r>
              <a:rPr lang="en-ZA" sz="2000" b="1" dirty="0">
                <a:solidFill>
                  <a:srgbClr val="002060"/>
                </a:solidFill>
              </a:rPr>
              <a:t>National crime overview</a:t>
            </a:r>
          </a:p>
          <a:p>
            <a:pPr marL="536575" lvl="1" indent="-407988">
              <a:buClrTx/>
              <a:buFont typeface="Wingdings" panose="05000000000000000000" pitchFamily="2" charset="2"/>
              <a:buChar char="q"/>
            </a:pPr>
            <a:r>
              <a:rPr lang="en-ZA" sz="2000" b="1" dirty="0">
                <a:solidFill>
                  <a:srgbClr val="002060"/>
                </a:solidFill>
              </a:rPr>
              <a:t>Trend &amp; Provincial contributions / TOP30 contributing stations</a:t>
            </a:r>
          </a:p>
          <a:p>
            <a:pPr lvl="3">
              <a:buClrTx/>
              <a:buFont typeface="Wingdings" panose="05000000000000000000" pitchFamily="2" charset="2"/>
              <a:buChar char="§"/>
            </a:pPr>
            <a:r>
              <a:rPr lang="en-ZA" sz="2000" dirty="0">
                <a:solidFill>
                  <a:srgbClr val="002060"/>
                </a:solidFill>
              </a:rPr>
              <a:t>17 community reported serious crimes</a:t>
            </a:r>
          </a:p>
          <a:p>
            <a:pPr lvl="3">
              <a:buClrTx/>
              <a:buFont typeface="Wingdings" panose="05000000000000000000" pitchFamily="2" charset="2"/>
              <a:buChar char="§"/>
            </a:pPr>
            <a:r>
              <a:rPr lang="en-ZA" sz="2000" dirty="0">
                <a:solidFill>
                  <a:srgbClr val="002060"/>
                </a:solidFill>
              </a:rPr>
              <a:t>Contact crimes</a:t>
            </a:r>
          </a:p>
          <a:p>
            <a:pPr lvl="4">
              <a:buClrTx/>
              <a:buFont typeface="Wingdings" panose="05000000000000000000" pitchFamily="2" charset="2"/>
              <a:buChar char="§"/>
            </a:pPr>
            <a:r>
              <a:rPr lang="en-ZA" sz="2000" dirty="0">
                <a:solidFill>
                  <a:srgbClr val="002060"/>
                </a:solidFill>
              </a:rPr>
              <a:t>Murder</a:t>
            </a:r>
          </a:p>
          <a:p>
            <a:pPr lvl="4">
              <a:buClrTx/>
              <a:buFont typeface="Wingdings" panose="05000000000000000000" pitchFamily="2" charset="2"/>
              <a:buChar char="§"/>
            </a:pPr>
            <a:r>
              <a:rPr lang="en-ZA" sz="2000" dirty="0">
                <a:solidFill>
                  <a:srgbClr val="002060"/>
                </a:solidFill>
              </a:rPr>
              <a:t>Rape</a:t>
            </a:r>
          </a:p>
          <a:p>
            <a:pPr lvl="4">
              <a:buClrTx/>
              <a:buFont typeface="Wingdings" panose="05000000000000000000" pitchFamily="2" charset="2"/>
              <a:buChar char="§"/>
            </a:pPr>
            <a:r>
              <a:rPr lang="en-ZA" sz="2000" dirty="0">
                <a:solidFill>
                  <a:srgbClr val="002060"/>
                </a:solidFill>
              </a:rPr>
              <a:t>TRIO crimes</a:t>
            </a:r>
          </a:p>
          <a:p>
            <a:pPr lvl="5">
              <a:buClrTx/>
              <a:buFont typeface="Wingdings" panose="05000000000000000000" pitchFamily="2" charset="2"/>
              <a:buChar char="§"/>
            </a:pPr>
            <a:r>
              <a:rPr lang="en-ZA" sz="2000" dirty="0">
                <a:solidFill>
                  <a:srgbClr val="002060"/>
                </a:solidFill>
              </a:rPr>
              <a:t>Carjacking</a:t>
            </a:r>
          </a:p>
          <a:p>
            <a:pPr lvl="5">
              <a:buClrTx/>
              <a:buFont typeface="Wingdings" panose="05000000000000000000" pitchFamily="2" charset="2"/>
              <a:buChar char="§"/>
            </a:pPr>
            <a:r>
              <a:rPr lang="en-ZA" sz="2000" dirty="0">
                <a:solidFill>
                  <a:srgbClr val="002060"/>
                </a:solidFill>
              </a:rPr>
              <a:t>Robbery at residential premises</a:t>
            </a:r>
          </a:p>
          <a:p>
            <a:pPr lvl="5">
              <a:buClrTx/>
              <a:buFont typeface="Wingdings" panose="05000000000000000000" pitchFamily="2" charset="2"/>
              <a:buChar char="§"/>
            </a:pPr>
            <a:r>
              <a:rPr lang="en-ZA" sz="2000" dirty="0">
                <a:solidFill>
                  <a:srgbClr val="002060"/>
                </a:solidFill>
              </a:rPr>
              <a:t>Robbery at non-residential premises</a:t>
            </a:r>
          </a:p>
          <a:p>
            <a:pPr lvl="4">
              <a:buClrTx/>
              <a:buFont typeface="Wingdings" panose="05000000000000000000" pitchFamily="2" charset="2"/>
              <a:buChar char="§"/>
            </a:pPr>
            <a:r>
              <a:rPr lang="en-ZA" sz="2000" dirty="0">
                <a:solidFill>
                  <a:srgbClr val="002060"/>
                </a:solidFill>
              </a:rPr>
              <a:t>Robbery of cash in transit</a:t>
            </a:r>
          </a:p>
          <a:p>
            <a:pPr lvl="4">
              <a:buClrTx/>
              <a:buFont typeface="Wingdings" panose="05000000000000000000" pitchFamily="2" charset="2"/>
              <a:buChar char="§"/>
            </a:pPr>
            <a:r>
              <a:rPr lang="en-ZA" sz="2000" dirty="0">
                <a:solidFill>
                  <a:srgbClr val="002060"/>
                </a:solidFill>
              </a:rPr>
              <a:t>Truck hijacking</a:t>
            </a:r>
          </a:p>
          <a:p>
            <a:pPr lvl="3">
              <a:buClrTx/>
              <a:buFont typeface="Wingdings" panose="05000000000000000000" pitchFamily="2" charset="2"/>
              <a:buChar char="§"/>
            </a:pPr>
            <a:r>
              <a:rPr lang="en-ZA" sz="2000" dirty="0">
                <a:solidFill>
                  <a:srgbClr val="002060"/>
                </a:solidFill>
              </a:rPr>
              <a:t>Kidnapping</a:t>
            </a:r>
          </a:p>
          <a:p>
            <a:pPr lvl="3">
              <a:buClrTx/>
              <a:buFont typeface="Wingdings" panose="05000000000000000000" pitchFamily="2" charset="2"/>
              <a:buChar char="§"/>
            </a:pPr>
            <a:r>
              <a:rPr lang="en-ZA" sz="2000" dirty="0">
                <a:solidFill>
                  <a:srgbClr val="002060"/>
                </a:solidFill>
              </a:rPr>
              <a:t>Burglary non-residential premises (educational-, liquor outlet - &amp; religious premises)</a:t>
            </a:r>
          </a:p>
          <a:p>
            <a:pPr lvl="3">
              <a:buClrTx/>
              <a:buFont typeface="Wingdings" panose="05000000000000000000" pitchFamily="2" charset="2"/>
              <a:buChar char="§"/>
            </a:pPr>
            <a:r>
              <a:rPr lang="en-ZA" sz="2000" dirty="0">
                <a:solidFill>
                  <a:srgbClr val="002060"/>
                </a:solidFill>
              </a:rPr>
              <a:t>Core diversions</a:t>
            </a:r>
          </a:p>
          <a:p>
            <a:pPr lvl="3">
              <a:buClrTx/>
              <a:buFont typeface="Wingdings" panose="05000000000000000000" pitchFamily="2" charset="2"/>
              <a:buChar char="§"/>
            </a:pPr>
            <a:r>
              <a:rPr lang="en-ZA" sz="2000" dirty="0">
                <a:solidFill>
                  <a:srgbClr val="002060"/>
                </a:solidFill>
              </a:rPr>
              <a:t>Provincial crime overview: summary</a:t>
            </a:r>
          </a:p>
        </p:txBody>
      </p:sp>
    </p:spTree>
    <p:extLst>
      <p:ext uri="{BB962C8B-B14F-4D97-AF65-F5344CB8AC3E}">
        <p14:creationId xmlns:p14="http://schemas.microsoft.com/office/powerpoint/2010/main" val="162434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20</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US" sz="2400" dirty="0"/>
              <a:t>Causative factors for cases with five and more counts </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graphicFrame>
        <p:nvGraphicFramePr>
          <p:cNvPr id="5" name="Table 4">
            <a:extLst>
              <a:ext uri="{FF2B5EF4-FFF2-40B4-BE49-F238E27FC236}">
                <a16:creationId xmlns:a16="http://schemas.microsoft.com/office/drawing/2014/main" id="{0560C9FA-44AB-EF5F-2B8A-3F778F7C3287}"/>
              </a:ext>
            </a:extLst>
          </p:cNvPr>
          <p:cNvGraphicFramePr>
            <a:graphicFrameLocks noGrp="1"/>
          </p:cNvGraphicFramePr>
          <p:nvPr>
            <p:extLst>
              <p:ext uri="{D42A27DB-BD31-4B8C-83A1-F6EECF244321}">
                <p14:modId xmlns:p14="http://schemas.microsoft.com/office/powerpoint/2010/main" val="2229339491"/>
              </p:ext>
            </p:extLst>
          </p:nvPr>
        </p:nvGraphicFramePr>
        <p:xfrm>
          <a:off x="333375" y="1079499"/>
          <a:ext cx="11731625" cy="5311774"/>
        </p:xfrm>
        <a:graphic>
          <a:graphicData uri="http://schemas.openxmlformats.org/drawingml/2006/table">
            <a:tbl>
              <a:tblPr/>
              <a:tblGrid>
                <a:gridCol w="6526559">
                  <a:extLst>
                    <a:ext uri="{9D8B030D-6E8A-4147-A177-3AD203B41FA5}">
                      <a16:colId xmlns:a16="http://schemas.microsoft.com/office/drawing/2014/main" val="187465348"/>
                    </a:ext>
                  </a:extLst>
                </a:gridCol>
                <a:gridCol w="1523763">
                  <a:extLst>
                    <a:ext uri="{9D8B030D-6E8A-4147-A177-3AD203B41FA5}">
                      <a16:colId xmlns:a16="http://schemas.microsoft.com/office/drawing/2014/main" val="1682684296"/>
                    </a:ext>
                  </a:extLst>
                </a:gridCol>
                <a:gridCol w="1523763">
                  <a:extLst>
                    <a:ext uri="{9D8B030D-6E8A-4147-A177-3AD203B41FA5}">
                      <a16:colId xmlns:a16="http://schemas.microsoft.com/office/drawing/2014/main" val="3432756467"/>
                    </a:ext>
                  </a:extLst>
                </a:gridCol>
                <a:gridCol w="2157540">
                  <a:extLst>
                    <a:ext uri="{9D8B030D-6E8A-4147-A177-3AD203B41FA5}">
                      <a16:colId xmlns:a16="http://schemas.microsoft.com/office/drawing/2014/main" val="682226736"/>
                    </a:ext>
                  </a:extLst>
                </a:gridCol>
              </a:tblGrid>
              <a:tr h="588123">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Circumstance/causative factors</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Number of victims</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Station</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Other crimes committed</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09243968"/>
                  </a:ext>
                </a:extLst>
              </a:tr>
              <a:tr h="989540">
                <a:tc>
                  <a:txBody>
                    <a:bodyPr/>
                    <a:lstStyle/>
                    <a:p>
                      <a:pPr algn="r" fontAlgn="ctr"/>
                      <a:r>
                        <a:rPr lang="en-US" sz="1600" b="1" i="1" u="none" strike="noStrike" dirty="0">
                          <a:solidFill>
                            <a:srgbClr val="000000"/>
                          </a:solidFill>
                          <a:effectLst/>
                          <a:latin typeface="Arial" panose="020B0604020202020204" pitchFamily="34" charset="0"/>
                        </a:rPr>
                        <a:t>Taxi-related:</a:t>
                      </a:r>
                      <a:r>
                        <a:rPr lang="en-US" sz="1400" b="0" i="1" u="none" strike="noStrike" dirty="0">
                          <a:solidFill>
                            <a:srgbClr val="000000"/>
                          </a:solidFill>
                          <a:effectLst/>
                          <a:latin typeface="Arial" panose="020B0604020202020204" pitchFamily="34" charset="0"/>
                        </a:rPr>
                        <a:t> </a:t>
                      </a:r>
                      <a:r>
                        <a:rPr lang="en-US" sz="1500" b="0" i="1" u="none" strike="noStrike" dirty="0">
                          <a:solidFill>
                            <a:srgbClr val="000000"/>
                          </a:solidFill>
                          <a:effectLst/>
                          <a:latin typeface="Arial" panose="020B0604020202020204" pitchFamily="34" charset="0"/>
                        </a:rPr>
                        <a:t>unknown gunmen opened fire at the occupants of a house, five died on the scene, while other five were admitted to the hospital and another two succumbed to the injuries.</a:t>
                      </a:r>
                    </a:p>
                  </a:txBody>
                  <a:tcPr marL="8124" marR="73120"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7 x victims</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Hout bay</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3 x attempted murder</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841589124"/>
                  </a:ext>
                </a:extLst>
              </a:tr>
              <a:tr h="746822">
                <a:tc>
                  <a:txBody>
                    <a:bodyPr/>
                    <a:lstStyle/>
                    <a:p>
                      <a:pPr algn="r" fontAlgn="ctr"/>
                      <a:r>
                        <a:rPr lang="en-US" sz="1600" b="1" i="1" u="none" strike="noStrike" dirty="0">
                          <a:solidFill>
                            <a:srgbClr val="000000"/>
                          </a:solidFill>
                          <a:effectLst/>
                          <a:latin typeface="Arial" panose="020B0604020202020204" pitchFamily="34" charset="0"/>
                        </a:rPr>
                        <a:t>Illegal mining relate:</a:t>
                      </a:r>
                      <a:r>
                        <a:rPr lang="en-US" sz="1400" b="0" i="1" u="none" strike="noStrike" dirty="0">
                          <a:solidFill>
                            <a:srgbClr val="000000"/>
                          </a:solidFill>
                          <a:effectLst/>
                          <a:latin typeface="Arial" panose="020B0604020202020204" pitchFamily="34" charset="0"/>
                        </a:rPr>
                        <a:t> </a:t>
                      </a:r>
                      <a:r>
                        <a:rPr lang="en-US" sz="1500" b="0" i="1" u="none" strike="noStrike" dirty="0">
                          <a:solidFill>
                            <a:srgbClr val="000000"/>
                          </a:solidFill>
                          <a:effectLst/>
                          <a:latin typeface="Arial" panose="020B0604020202020204" pitchFamily="34" charset="0"/>
                        </a:rPr>
                        <a:t>six Lesotho nationals involved in illegal mining were stoned to death allegedly by fellow </a:t>
                      </a:r>
                      <a:r>
                        <a:rPr lang="en-US" sz="1500" b="0" i="1" u="none" strike="noStrike" dirty="0" err="1">
                          <a:solidFill>
                            <a:srgbClr val="000000"/>
                          </a:solidFill>
                          <a:effectLst/>
                          <a:latin typeface="Arial" panose="020B0604020202020204" pitchFamily="34" charset="0"/>
                        </a:rPr>
                        <a:t>zama-zamas</a:t>
                      </a:r>
                      <a:r>
                        <a:rPr lang="en-US" sz="1500" b="0" i="1" u="none" strike="noStrike" dirty="0">
                          <a:solidFill>
                            <a:srgbClr val="000000"/>
                          </a:solidFill>
                          <a:effectLst/>
                          <a:latin typeface="Arial" panose="020B0604020202020204" pitchFamily="34" charset="0"/>
                        </a:rPr>
                        <a:t>. </a:t>
                      </a:r>
                    </a:p>
                  </a:txBody>
                  <a:tcPr marL="8124" marR="73120"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6 x victims</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Roodepoort</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 </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1249386970"/>
                  </a:ext>
                </a:extLst>
              </a:tr>
              <a:tr h="989540">
                <a:tc>
                  <a:txBody>
                    <a:bodyPr/>
                    <a:lstStyle/>
                    <a:p>
                      <a:pPr algn="r" fontAlgn="ctr"/>
                      <a:r>
                        <a:rPr lang="en-US" sz="1600" b="1" i="1" u="none" strike="noStrike" dirty="0">
                          <a:solidFill>
                            <a:srgbClr val="000000"/>
                          </a:solidFill>
                          <a:effectLst/>
                          <a:latin typeface="Arial" panose="020B0604020202020204" pitchFamily="34" charset="0"/>
                        </a:rPr>
                        <a:t>Possible illegal mining relate: </a:t>
                      </a:r>
                      <a:r>
                        <a:rPr lang="en-US" sz="1500" b="0" i="1" u="none" strike="noStrike" dirty="0">
                          <a:solidFill>
                            <a:srgbClr val="000000"/>
                          </a:solidFill>
                          <a:effectLst/>
                          <a:latin typeface="Arial" panose="020B0604020202020204" pitchFamily="34" charset="0"/>
                        </a:rPr>
                        <a:t>six bodies were found with gunshot wounds on the open veld, it is suspected that the incident is linked to an ongoing feud over illegal mining territory.</a:t>
                      </a:r>
                    </a:p>
                  </a:txBody>
                  <a:tcPr marL="8124" marR="73120"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6 x victims </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Florida</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 </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99410895"/>
                  </a:ext>
                </a:extLst>
              </a:tr>
              <a:tr h="504105">
                <a:tc>
                  <a:txBody>
                    <a:bodyPr/>
                    <a:lstStyle/>
                    <a:p>
                      <a:pPr algn="r" fontAlgn="ctr"/>
                      <a:r>
                        <a:rPr lang="en-US" sz="1600" b="1" i="1" u="none" strike="noStrike" dirty="0">
                          <a:solidFill>
                            <a:srgbClr val="000000"/>
                          </a:solidFill>
                          <a:effectLst/>
                          <a:latin typeface="Arial" panose="020B0604020202020204" pitchFamily="34" charset="0"/>
                        </a:rPr>
                        <a:t>Vigilantism/mob justice related:</a:t>
                      </a:r>
                      <a:r>
                        <a:rPr lang="en-US" sz="1400" b="0" i="1" u="none" strike="noStrike" dirty="0">
                          <a:solidFill>
                            <a:srgbClr val="000000"/>
                          </a:solidFill>
                          <a:effectLst/>
                          <a:latin typeface="Arial" panose="020B0604020202020204" pitchFamily="34" charset="0"/>
                        </a:rPr>
                        <a:t> </a:t>
                      </a:r>
                      <a:r>
                        <a:rPr lang="en-US" sz="1500" b="0" i="1" u="none" strike="noStrike" dirty="0">
                          <a:solidFill>
                            <a:srgbClr val="000000"/>
                          </a:solidFill>
                          <a:effectLst/>
                          <a:latin typeface="Arial" panose="020B0604020202020204" pitchFamily="34" charset="0"/>
                        </a:rPr>
                        <a:t>five people were stoned to death by community members</a:t>
                      </a:r>
                    </a:p>
                  </a:txBody>
                  <a:tcPr marL="8124" marR="73120"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5 x victims</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Tembisa South</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 x attempted murder</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2565627829"/>
                  </a:ext>
                </a:extLst>
              </a:tr>
              <a:tr h="746822">
                <a:tc>
                  <a:txBody>
                    <a:bodyPr/>
                    <a:lstStyle/>
                    <a:p>
                      <a:pPr algn="r" fontAlgn="ctr"/>
                      <a:r>
                        <a:rPr lang="en-US" sz="1600" b="1" i="1" u="none" strike="noStrike" dirty="0">
                          <a:solidFill>
                            <a:srgbClr val="000000"/>
                          </a:solidFill>
                          <a:effectLst/>
                          <a:latin typeface="Arial" panose="020B0604020202020204" pitchFamily="34" charset="0"/>
                        </a:rPr>
                        <a:t>Mass killing:</a:t>
                      </a:r>
                      <a:r>
                        <a:rPr lang="en-US" sz="1400" b="0" i="1" u="none" strike="noStrike" dirty="0">
                          <a:solidFill>
                            <a:srgbClr val="000000"/>
                          </a:solidFill>
                          <a:effectLst/>
                          <a:latin typeface="Arial" panose="020B0604020202020204" pitchFamily="34" charset="0"/>
                        </a:rPr>
                        <a:t> </a:t>
                      </a:r>
                      <a:r>
                        <a:rPr lang="en-US" sz="1500" b="0" i="1" u="none" strike="noStrike" dirty="0">
                          <a:solidFill>
                            <a:srgbClr val="000000"/>
                          </a:solidFill>
                          <a:effectLst/>
                          <a:latin typeface="Arial" panose="020B0604020202020204" pitchFamily="34" charset="0"/>
                        </a:rPr>
                        <a:t>five bodies of an 85 year old woman, her daughter and three grand children were found hacked by an axe by a family member.</a:t>
                      </a:r>
                    </a:p>
                  </a:txBody>
                  <a:tcPr marL="8124" marR="73120"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5 x victims</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err="1">
                          <a:solidFill>
                            <a:srgbClr val="000000"/>
                          </a:solidFill>
                          <a:effectLst/>
                          <a:latin typeface="Arial" panose="020B0604020202020204" pitchFamily="34" charset="0"/>
                        </a:rPr>
                        <a:t>Plessislaer</a:t>
                      </a:r>
                      <a:endParaRPr lang="en-ZA" sz="1500" b="0" i="1" u="none" strike="noStrike" dirty="0">
                        <a:solidFill>
                          <a:srgbClr val="000000"/>
                        </a:solidFill>
                        <a:effectLst/>
                        <a:latin typeface="Arial" panose="020B0604020202020204" pitchFamily="34" charset="0"/>
                      </a:endParaRP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 </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07775899"/>
                  </a:ext>
                </a:extLst>
              </a:tr>
              <a:tr h="746822">
                <a:tc>
                  <a:txBody>
                    <a:bodyPr/>
                    <a:lstStyle/>
                    <a:p>
                      <a:pPr algn="r" fontAlgn="ctr"/>
                      <a:r>
                        <a:rPr lang="en-US" sz="1600" b="1" i="1" u="none" strike="noStrike" dirty="0">
                          <a:solidFill>
                            <a:srgbClr val="000000"/>
                          </a:solidFill>
                          <a:effectLst/>
                          <a:latin typeface="Arial" panose="020B0604020202020204" pitchFamily="34" charset="0"/>
                        </a:rPr>
                        <a:t>Mass shooting: </a:t>
                      </a:r>
                      <a:r>
                        <a:rPr lang="en-US" sz="1500" b="0" i="1" u="none" strike="noStrike" dirty="0">
                          <a:solidFill>
                            <a:srgbClr val="000000"/>
                          </a:solidFill>
                          <a:effectLst/>
                          <a:latin typeface="Arial" panose="020B0604020202020204" pitchFamily="34" charset="0"/>
                        </a:rPr>
                        <a:t>three suspects entered the house and opened fire. Five people died at the scene and the fifth one died on the way to the hospital.</a:t>
                      </a:r>
                    </a:p>
                  </a:txBody>
                  <a:tcPr marL="8124" marR="73120"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5 x victims</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Ulundi</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 </a:t>
                      </a:r>
                    </a:p>
                  </a:txBody>
                  <a:tcPr marL="8124" marR="8124" marT="812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2702674070"/>
                  </a:ext>
                </a:extLst>
              </a:tr>
            </a:tbl>
          </a:graphicData>
        </a:graphic>
      </p:graphicFrame>
    </p:spTree>
    <p:extLst>
      <p:ext uri="{BB962C8B-B14F-4D97-AF65-F5344CB8AC3E}">
        <p14:creationId xmlns:p14="http://schemas.microsoft.com/office/powerpoint/2010/main" val="386710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21</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 Frequently used instrument</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6" name="TextBox 5">
            <a:extLst>
              <a:ext uri="{FF2B5EF4-FFF2-40B4-BE49-F238E27FC236}">
                <a16:creationId xmlns:a16="http://schemas.microsoft.com/office/drawing/2014/main" id="{DC46A0D9-7D6A-68A1-EBC0-23125B59CD05}"/>
              </a:ext>
            </a:extLst>
          </p:cNvPr>
          <p:cNvSpPr txBox="1"/>
          <p:nvPr/>
        </p:nvSpPr>
        <p:spPr>
          <a:xfrm>
            <a:off x="0" y="6602400"/>
            <a:ext cx="12192000" cy="276999"/>
          </a:xfrm>
          <a:prstGeom prst="rect">
            <a:avLst/>
          </a:prstGeom>
          <a:noFill/>
        </p:spPr>
        <p:txBody>
          <a:bodyPr wrap="square" rtlCol="0">
            <a:spAutoFit/>
          </a:bodyPr>
          <a:lstStyle/>
          <a:p>
            <a:r>
              <a:rPr lang="en-ZA" sz="1200" b="1" dirty="0"/>
              <a:t>Sample size: murder = = 6 225 counts</a:t>
            </a:r>
          </a:p>
        </p:txBody>
      </p:sp>
      <p:graphicFrame>
        <p:nvGraphicFramePr>
          <p:cNvPr id="7" name="Table 6">
            <a:extLst>
              <a:ext uri="{FF2B5EF4-FFF2-40B4-BE49-F238E27FC236}">
                <a16:creationId xmlns:a16="http://schemas.microsoft.com/office/drawing/2014/main" id="{6D388730-87E6-AE73-A401-8617D6AD9CBB}"/>
              </a:ext>
            </a:extLst>
          </p:cNvPr>
          <p:cNvGraphicFramePr>
            <a:graphicFrameLocks noGrp="1"/>
          </p:cNvGraphicFramePr>
          <p:nvPr/>
        </p:nvGraphicFramePr>
        <p:xfrm>
          <a:off x="253999" y="1079500"/>
          <a:ext cx="11811000" cy="3594331"/>
        </p:xfrm>
        <a:graphic>
          <a:graphicData uri="http://schemas.openxmlformats.org/drawingml/2006/table">
            <a:tbl>
              <a:tblPr/>
              <a:tblGrid>
                <a:gridCol w="1822451">
                  <a:extLst>
                    <a:ext uri="{9D8B030D-6E8A-4147-A177-3AD203B41FA5}">
                      <a16:colId xmlns:a16="http://schemas.microsoft.com/office/drawing/2014/main" val="1732781555"/>
                    </a:ext>
                  </a:extLst>
                </a:gridCol>
                <a:gridCol w="1003208">
                  <a:extLst>
                    <a:ext uri="{9D8B030D-6E8A-4147-A177-3AD203B41FA5}">
                      <a16:colId xmlns:a16="http://schemas.microsoft.com/office/drawing/2014/main" val="1340832662"/>
                    </a:ext>
                  </a:extLst>
                </a:gridCol>
                <a:gridCol w="1003208">
                  <a:extLst>
                    <a:ext uri="{9D8B030D-6E8A-4147-A177-3AD203B41FA5}">
                      <a16:colId xmlns:a16="http://schemas.microsoft.com/office/drawing/2014/main" val="3496785231"/>
                    </a:ext>
                  </a:extLst>
                </a:gridCol>
                <a:gridCol w="1003208">
                  <a:extLst>
                    <a:ext uri="{9D8B030D-6E8A-4147-A177-3AD203B41FA5}">
                      <a16:colId xmlns:a16="http://schemas.microsoft.com/office/drawing/2014/main" val="2225346685"/>
                    </a:ext>
                  </a:extLst>
                </a:gridCol>
                <a:gridCol w="1003208">
                  <a:extLst>
                    <a:ext uri="{9D8B030D-6E8A-4147-A177-3AD203B41FA5}">
                      <a16:colId xmlns:a16="http://schemas.microsoft.com/office/drawing/2014/main" val="3271627541"/>
                    </a:ext>
                  </a:extLst>
                </a:gridCol>
                <a:gridCol w="1003208">
                  <a:extLst>
                    <a:ext uri="{9D8B030D-6E8A-4147-A177-3AD203B41FA5}">
                      <a16:colId xmlns:a16="http://schemas.microsoft.com/office/drawing/2014/main" val="630373023"/>
                    </a:ext>
                  </a:extLst>
                </a:gridCol>
                <a:gridCol w="1003208">
                  <a:extLst>
                    <a:ext uri="{9D8B030D-6E8A-4147-A177-3AD203B41FA5}">
                      <a16:colId xmlns:a16="http://schemas.microsoft.com/office/drawing/2014/main" val="3771138608"/>
                    </a:ext>
                  </a:extLst>
                </a:gridCol>
                <a:gridCol w="1003208">
                  <a:extLst>
                    <a:ext uri="{9D8B030D-6E8A-4147-A177-3AD203B41FA5}">
                      <a16:colId xmlns:a16="http://schemas.microsoft.com/office/drawing/2014/main" val="3647184829"/>
                    </a:ext>
                  </a:extLst>
                </a:gridCol>
                <a:gridCol w="1003208">
                  <a:extLst>
                    <a:ext uri="{9D8B030D-6E8A-4147-A177-3AD203B41FA5}">
                      <a16:colId xmlns:a16="http://schemas.microsoft.com/office/drawing/2014/main" val="2019279642"/>
                    </a:ext>
                  </a:extLst>
                </a:gridCol>
                <a:gridCol w="1003208">
                  <a:extLst>
                    <a:ext uri="{9D8B030D-6E8A-4147-A177-3AD203B41FA5}">
                      <a16:colId xmlns:a16="http://schemas.microsoft.com/office/drawing/2014/main" val="3329893025"/>
                    </a:ext>
                  </a:extLst>
                </a:gridCol>
                <a:gridCol w="959677">
                  <a:extLst>
                    <a:ext uri="{9D8B030D-6E8A-4147-A177-3AD203B41FA5}">
                      <a16:colId xmlns:a16="http://schemas.microsoft.com/office/drawing/2014/main" val="3305012681"/>
                    </a:ext>
                  </a:extLst>
                </a:gridCol>
              </a:tblGrid>
              <a:tr h="537265">
                <a:tc>
                  <a:txBody>
                    <a:bodyPr/>
                    <a:lstStyle/>
                    <a:p>
                      <a:pPr algn="ctr" fontAlgn="ctr"/>
                      <a:endParaRPr lang="en-ZA" sz="1400" b="1" i="0" u="none" strike="noStrike" dirty="0">
                        <a:solidFill>
                          <a:srgbClr val="000000"/>
                        </a:solidFill>
                        <a:effectLst/>
                        <a:latin typeface="Arial" panose="020B0604020202020204" pitchFamily="34" charset="0"/>
                      </a:endParaRPr>
                    </a:p>
                  </a:txBody>
                  <a:tcPr marL="7632" marR="7632" marT="7632" marB="0" anchor="ctr">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EC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FS</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GP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KZN</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LP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MP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NW</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WC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2060"/>
                          </a:solidFill>
                          <a:effectLst>
                            <a:outerShdw blurRad="50800" dist="38100" dir="8100000" algn="tr" rotWithShape="0">
                              <a:prstClr val="black">
                                <a:alpha val="40000"/>
                              </a:prstClr>
                            </a:outerShdw>
                          </a:effectLst>
                          <a:latin typeface="Arial" panose="020B0604020202020204" pitchFamily="34" charset="0"/>
                        </a:rPr>
                        <a:t>RSA</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776723327"/>
                  </a:ext>
                </a:extLst>
              </a:tr>
              <a:tr h="509511">
                <a:tc>
                  <a:txBody>
                    <a:bodyPr/>
                    <a:lstStyle/>
                    <a:p>
                      <a:pPr algn="r" fontAlgn="ctr"/>
                      <a:r>
                        <a:rPr lang="en-ZA" sz="1500" b="0" i="1" u="none" strike="noStrike" dirty="0">
                          <a:solidFill>
                            <a:srgbClr val="000000"/>
                          </a:solidFill>
                          <a:effectLst/>
                          <a:latin typeface="Arial" panose="020B0604020202020204" pitchFamily="34" charset="0"/>
                        </a:rPr>
                        <a:t>Firearm</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447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51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817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774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64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129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75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3</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586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1" i="1" u="none" strike="noStrike">
                          <a:solidFill>
                            <a:srgbClr val="002060"/>
                          </a:solidFill>
                          <a:effectLst/>
                          <a:latin typeface="Arial" panose="020B0604020202020204" pitchFamily="34" charset="0"/>
                        </a:rPr>
                        <a:t>2 946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606456413"/>
                  </a:ext>
                </a:extLst>
              </a:tr>
              <a:tr h="509511">
                <a:tc>
                  <a:txBody>
                    <a:bodyPr/>
                    <a:lstStyle/>
                    <a:p>
                      <a:pPr algn="r" fontAlgn="ctr"/>
                      <a:r>
                        <a:rPr lang="en-ZA" sz="1500" b="0" i="1" u="none" strike="noStrike" dirty="0">
                          <a:solidFill>
                            <a:srgbClr val="000000"/>
                          </a:solidFill>
                          <a:effectLst/>
                          <a:latin typeface="Arial" panose="020B0604020202020204" pitchFamily="34" charset="0"/>
                        </a:rPr>
                        <a:t>Knives</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211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70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154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164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28</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57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212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1" i="1" u="none" strike="noStrike">
                          <a:solidFill>
                            <a:srgbClr val="002060"/>
                          </a:solidFill>
                          <a:effectLst/>
                          <a:latin typeface="Arial" panose="020B0604020202020204" pitchFamily="34" charset="0"/>
                        </a:rPr>
                        <a:t>962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4131042"/>
                  </a:ext>
                </a:extLst>
              </a:tr>
              <a:tr h="509511">
                <a:tc>
                  <a:txBody>
                    <a:bodyPr/>
                    <a:lstStyle/>
                    <a:p>
                      <a:pPr algn="r" fontAlgn="ctr"/>
                      <a:r>
                        <a:rPr lang="en-ZA" sz="1500" b="0" i="1" u="none" strike="noStrike">
                          <a:solidFill>
                            <a:srgbClr val="000000"/>
                          </a:solidFill>
                          <a:effectLst/>
                          <a:latin typeface="Arial" panose="020B0604020202020204" pitchFamily="34" charset="0"/>
                        </a:rPr>
                        <a:t>Sharp Instrument</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108</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35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71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105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28</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23</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82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1" i="1" u="none" strike="noStrike">
                          <a:solidFill>
                            <a:srgbClr val="002060"/>
                          </a:solidFill>
                          <a:effectLst/>
                          <a:latin typeface="Arial" panose="020B0604020202020204" pitchFamily="34" charset="0"/>
                        </a:rPr>
                        <a:t>477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241434432"/>
                  </a:ext>
                </a:extLst>
              </a:tr>
              <a:tr h="509511">
                <a:tc>
                  <a:txBody>
                    <a:bodyPr/>
                    <a:lstStyle/>
                    <a:p>
                      <a:pPr algn="r" fontAlgn="ctr"/>
                      <a:r>
                        <a:rPr lang="en-ZA" sz="1500" b="0" i="1" u="none" strike="noStrike" dirty="0">
                          <a:solidFill>
                            <a:srgbClr val="000000"/>
                          </a:solidFill>
                          <a:effectLst/>
                          <a:latin typeface="Arial" panose="020B0604020202020204" pitchFamily="34" charset="0"/>
                        </a:rPr>
                        <a:t>Blunt Instrument</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61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47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1" i="1" u="none" strike="noStrike">
                          <a:solidFill>
                            <a:srgbClr val="002060"/>
                          </a:solidFill>
                          <a:effectLst/>
                          <a:latin typeface="Arial" panose="020B0604020202020204" pitchFamily="34" charset="0"/>
                        </a:rPr>
                        <a:t>179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4188262874"/>
                  </a:ext>
                </a:extLst>
              </a:tr>
              <a:tr h="509511">
                <a:tc>
                  <a:txBody>
                    <a:bodyPr/>
                    <a:lstStyle/>
                    <a:p>
                      <a:pPr algn="r" fontAlgn="ctr"/>
                      <a:r>
                        <a:rPr lang="en-ZA" sz="1500" b="0" i="1" u="none" strike="noStrike">
                          <a:solidFill>
                            <a:srgbClr val="000000"/>
                          </a:solidFill>
                          <a:effectLst/>
                          <a:latin typeface="Arial" panose="020B0604020202020204" pitchFamily="34" charset="0"/>
                        </a:rPr>
                        <a:t>Body part </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23</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39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18</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13</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1" i="1" u="none" strike="noStrike">
                          <a:solidFill>
                            <a:srgbClr val="002060"/>
                          </a:solidFill>
                          <a:effectLst/>
                          <a:latin typeface="Arial" panose="020B0604020202020204" pitchFamily="34" charset="0"/>
                        </a:rPr>
                        <a:t>149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533682591"/>
                  </a:ext>
                </a:extLst>
              </a:tr>
              <a:tr h="509511">
                <a:tc>
                  <a:txBody>
                    <a:bodyPr/>
                    <a:lstStyle/>
                    <a:p>
                      <a:pPr algn="r" fontAlgn="ctr"/>
                      <a:r>
                        <a:rPr lang="en-ZA" sz="1500" b="0" i="1" u="none" strike="noStrike">
                          <a:solidFill>
                            <a:srgbClr val="000000"/>
                          </a:solidFill>
                          <a:effectLst/>
                          <a:latin typeface="Arial" panose="020B0604020202020204" pitchFamily="34" charset="0"/>
                        </a:rPr>
                        <a:t>Stone/ Brick/ Rock</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3</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36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3</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3</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1" i="1" u="none" strike="noStrike" dirty="0">
                          <a:solidFill>
                            <a:srgbClr val="002060"/>
                          </a:solidFill>
                          <a:effectLst/>
                          <a:latin typeface="Arial" panose="020B0604020202020204" pitchFamily="34" charset="0"/>
                        </a:rPr>
                        <a:t>118</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495768452"/>
                  </a:ext>
                </a:extLst>
              </a:tr>
            </a:tbl>
          </a:graphicData>
        </a:graphic>
      </p:graphicFrame>
    </p:spTree>
    <p:extLst>
      <p:ext uri="{BB962C8B-B14F-4D97-AF65-F5344CB8AC3E}">
        <p14:creationId xmlns:p14="http://schemas.microsoft.com/office/powerpoint/2010/main" val="191343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5245EB-5339-745B-C723-903440A04122}"/>
              </a:ext>
            </a:extLst>
          </p:cNvPr>
          <p:cNvPicPr>
            <a:picLocks noChangeAspect="1"/>
          </p:cNvPicPr>
          <p:nvPr/>
        </p:nvPicPr>
        <p:blipFill>
          <a:blip r:embed="rId2"/>
          <a:stretch>
            <a:fillRect/>
          </a:stretch>
        </p:blipFill>
        <p:spPr>
          <a:xfrm>
            <a:off x="114300" y="1079500"/>
            <a:ext cx="11963400" cy="5619750"/>
          </a:xfrm>
          <a:prstGeom prst="rect">
            <a:avLst/>
          </a:prstGeom>
        </p:spPr>
      </p:pic>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22</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 of members of the police</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On/Off duty members / Trend over three-month period</a:t>
            </a:r>
          </a:p>
        </p:txBody>
      </p:sp>
      <p:sp>
        <p:nvSpPr>
          <p:cNvPr id="8" name="TextBox 7">
            <a:extLst>
              <a:ext uri="{FF2B5EF4-FFF2-40B4-BE49-F238E27FC236}">
                <a16:creationId xmlns:a16="http://schemas.microsoft.com/office/drawing/2014/main" id="{D1A71B92-DB93-9AB8-7B48-A081F851B6E5}"/>
              </a:ext>
            </a:extLst>
          </p:cNvPr>
          <p:cNvSpPr txBox="1"/>
          <p:nvPr/>
        </p:nvSpPr>
        <p:spPr>
          <a:xfrm>
            <a:off x="0" y="6602400"/>
            <a:ext cx="12192000" cy="276999"/>
          </a:xfrm>
          <a:prstGeom prst="rect">
            <a:avLst/>
          </a:prstGeom>
          <a:noFill/>
        </p:spPr>
        <p:txBody>
          <a:bodyPr wrap="square" rtlCol="0">
            <a:spAutoFit/>
          </a:bodyPr>
          <a:lstStyle/>
          <a:p>
            <a:r>
              <a:rPr lang="en-ZA" sz="1200" b="1" dirty="0"/>
              <a:t>_</a:t>
            </a:r>
          </a:p>
        </p:txBody>
      </p:sp>
      <p:sp>
        <p:nvSpPr>
          <p:cNvPr id="9" name="TextBox 8">
            <a:extLst>
              <a:ext uri="{FF2B5EF4-FFF2-40B4-BE49-F238E27FC236}">
                <a16:creationId xmlns:a16="http://schemas.microsoft.com/office/drawing/2014/main" id="{727D5F00-1C0A-2899-ACBC-7617293800E0}"/>
              </a:ext>
            </a:extLst>
          </p:cNvPr>
          <p:cNvSpPr txBox="1"/>
          <p:nvPr/>
        </p:nvSpPr>
        <p:spPr>
          <a:xfrm>
            <a:off x="10279446" y="2647761"/>
            <a:ext cx="642796" cy="338554"/>
          </a:xfrm>
          <a:prstGeom prst="rect">
            <a:avLst/>
          </a:prstGeom>
          <a:solidFill>
            <a:srgbClr val="FFC000"/>
          </a:solidFill>
          <a:scene3d>
            <a:camera prst="orthographicFront"/>
            <a:lightRig rig="threePt" dir="t"/>
          </a:scene3d>
          <a:sp3d>
            <a:bevelT/>
          </a:sp3d>
        </p:spPr>
        <p:txBody>
          <a:bodyPr wrap="square" rtlCol="0">
            <a:spAutoFit/>
          </a:bodyPr>
          <a:lstStyle>
            <a:defPPr>
              <a:defRPr lang="en-US"/>
            </a:defPPr>
            <a:lvl1pPr>
              <a:defRPr sz="800" b="1"/>
            </a:lvl1pPr>
          </a:lstStyle>
          <a:p>
            <a:r>
              <a:rPr lang="en-ZA" dirty="0"/>
              <a:t>5 off duty</a:t>
            </a:r>
          </a:p>
          <a:p>
            <a:r>
              <a:rPr lang="en-ZA" dirty="0"/>
              <a:t>3 on duty</a:t>
            </a:r>
          </a:p>
        </p:txBody>
      </p:sp>
      <p:sp>
        <p:nvSpPr>
          <p:cNvPr id="12" name="TextBox 11">
            <a:extLst>
              <a:ext uri="{FF2B5EF4-FFF2-40B4-BE49-F238E27FC236}">
                <a16:creationId xmlns:a16="http://schemas.microsoft.com/office/drawing/2014/main" id="{6870661E-110A-21DD-8AF7-4DDFB5977AEA}"/>
              </a:ext>
            </a:extLst>
          </p:cNvPr>
          <p:cNvSpPr txBox="1"/>
          <p:nvPr/>
        </p:nvSpPr>
        <p:spPr>
          <a:xfrm>
            <a:off x="10279446" y="1926510"/>
            <a:ext cx="642796" cy="338554"/>
          </a:xfrm>
          <a:prstGeom prst="rect">
            <a:avLst/>
          </a:prstGeom>
          <a:solidFill>
            <a:srgbClr val="0070C0"/>
          </a:solidFill>
          <a:scene3d>
            <a:camera prst="orthographicFront"/>
            <a:lightRig rig="threePt" dir="t"/>
          </a:scene3d>
          <a:sp3d>
            <a:bevelT/>
          </a:sp3d>
        </p:spPr>
        <p:txBody>
          <a:bodyPr wrap="square" rtlCol="0">
            <a:spAutoFit/>
          </a:bodyPr>
          <a:lstStyle>
            <a:defPPr>
              <a:defRPr lang="en-US"/>
            </a:defPPr>
            <a:lvl1pPr>
              <a:defRPr sz="800" b="1">
                <a:solidFill>
                  <a:schemeClr val="bg1"/>
                </a:solidFill>
              </a:defRPr>
            </a:lvl1pPr>
          </a:lstStyle>
          <a:p>
            <a:r>
              <a:rPr lang="en-ZA" dirty="0"/>
              <a:t>7 off duty</a:t>
            </a:r>
          </a:p>
          <a:p>
            <a:r>
              <a:rPr lang="en-ZA" dirty="0"/>
              <a:t>2 on duty</a:t>
            </a:r>
          </a:p>
        </p:txBody>
      </p:sp>
      <p:sp>
        <p:nvSpPr>
          <p:cNvPr id="13" name="TextBox 12">
            <a:extLst>
              <a:ext uri="{FF2B5EF4-FFF2-40B4-BE49-F238E27FC236}">
                <a16:creationId xmlns:a16="http://schemas.microsoft.com/office/drawing/2014/main" id="{709820D3-B939-297A-1405-F46C9941E315}"/>
              </a:ext>
            </a:extLst>
          </p:cNvPr>
          <p:cNvSpPr txBox="1"/>
          <p:nvPr/>
        </p:nvSpPr>
        <p:spPr>
          <a:xfrm>
            <a:off x="5258880" y="3504974"/>
            <a:ext cx="642796" cy="338554"/>
          </a:xfrm>
          <a:prstGeom prst="rect">
            <a:avLst/>
          </a:prstGeom>
          <a:solidFill>
            <a:srgbClr val="FFC000"/>
          </a:solidFill>
          <a:scene3d>
            <a:camera prst="orthographicFront"/>
            <a:lightRig rig="threePt" dir="t"/>
          </a:scene3d>
          <a:sp3d>
            <a:bevelT/>
          </a:sp3d>
        </p:spPr>
        <p:txBody>
          <a:bodyPr wrap="square" rtlCol="0">
            <a:spAutoFit/>
          </a:bodyPr>
          <a:lstStyle>
            <a:defPPr>
              <a:defRPr lang="en-US"/>
            </a:defPPr>
            <a:lvl1pPr>
              <a:defRPr sz="800" b="1"/>
            </a:lvl1pPr>
          </a:lstStyle>
          <a:p>
            <a:r>
              <a:rPr lang="en-ZA" dirty="0"/>
              <a:t>4 off duty</a:t>
            </a:r>
          </a:p>
          <a:p>
            <a:r>
              <a:rPr lang="en-ZA" dirty="0"/>
              <a:t>0 on duty</a:t>
            </a:r>
          </a:p>
        </p:txBody>
      </p:sp>
      <p:sp>
        <p:nvSpPr>
          <p:cNvPr id="14" name="TextBox 13">
            <a:extLst>
              <a:ext uri="{FF2B5EF4-FFF2-40B4-BE49-F238E27FC236}">
                <a16:creationId xmlns:a16="http://schemas.microsoft.com/office/drawing/2014/main" id="{A672958F-95F5-CFDC-6989-6229095E3F53}"/>
              </a:ext>
            </a:extLst>
          </p:cNvPr>
          <p:cNvSpPr txBox="1"/>
          <p:nvPr/>
        </p:nvSpPr>
        <p:spPr>
          <a:xfrm>
            <a:off x="1567945" y="1366911"/>
            <a:ext cx="721817" cy="338554"/>
          </a:xfrm>
          <a:prstGeom prst="rect">
            <a:avLst/>
          </a:prstGeom>
          <a:solidFill>
            <a:srgbClr val="FFC000"/>
          </a:solidFill>
          <a:scene3d>
            <a:camera prst="orthographicFront"/>
            <a:lightRig rig="threePt" dir="t"/>
          </a:scene3d>
          <a:sp3d>
            <a:bevelT/>
          </a:sp3d>
        </p:spPr>
        <p:txBody>
          <a:bodyPr wrap="square" rtlCol="0">
            <a:spAutoFit/>
          </a:bodyPr>
          <a:lstStyle>
            <a:defPPr>
              <a:defRPr lang="en-US"/>
            </a:defPPr>
            <a:lvl1pPr>
              <a:defRPr sz="800" b="1"/>
            </a:lvl1pPr>
          </a:lstStyle>
          <a:p>
            <a:r>
              <a:rPr lang="en-ZA" dirty="0"/>
              <a:t>10 off duty</a:t>
            </a:r>
          </a:p>
          <a:p>
            <a:r>
              <a:rPr lang="en-ZA" dirty="0"/>
              <a:t>2 on duty</a:t>
            </a:r>
          </a:p>
        </p:txBody>
      </p:sp>
      <p:sp>
        <p:nvSpPr>
          <p:cNvPr id="15" name="TextBox 14">
            <a:extLst>
              <a:ext uri="{FF2B5EF4-FFF2-40B4-BE49-F238E27FC236}">
                <a16:creationId xmlns:a16="http://schemas.microsoft.com/office/drawing/2014/main" id="{62B9638B-3491-74BC-0219-2D269B739D87}"/>
              </a:ext>
            </a:extLst>
          </p:cNvPr>
          <p:cNvSpPr txBox="1"/>
          <p:nvPr/>
        </p:nvSpPr>
        <p:spPr>
          <a:xfrm>
            <a:off x="5901676" y="1926510"/>
            <a:ext cx="642796" cy="338554"/>
          </a:xfrm>
          <a:prstGeom prst="rect">
            <a:avLst/>
          </a:prstGeom>
          <a:solidFill>
            <a:srgbClr val="0070C0"/>
          </a:solidFill>
          <a:scene3d>
            <a:camera prst="orthographicFront"/>
            <a:lightRig rig="threePt" dir="t"/>
          </a:scene3d>
          <a:sp3d>
            <a:bevelT/>
          </a:sp3d>
        </p:spPr>
        <p:txBody>
          <a:bodyPr wrap="square" rtlCol="0">
            <a:spAutoFit/>
          </a:bodyPr>
          <a:lstStyle>
            <a:defPPr>
              <a:defRPr lang="en-US"/>
            </a:defPPr>
            <a:lvl1pPr>
              <a:defRPr sz="800" b="1">
                <a:solidFill>
                  <a:schemeClr val="bg1"/>
                </a:solidFill>
              </a:defRPr>
            </a:lvl1pPr>
          </a:lstStyle>
          <a:p>
            <a:r>
              <a:rPr lang="en-ZA" dirty="0"/>
              <a:t>7 off duty</a:t>
            </a:r>
          </a:p>
          <a:p>
            <a:r>
              <a:rPr lang="en-ZA" dirty="0"/>
              <a:t>1 on duty</a:t>
            </a:r>
          </a:p>
        </p:txBody>
      </p:sp>
      <p:sp>
        <p:nvSpPr>
          <p:cNvPr id="5" name="TextBox 4">
            <a:extLst>
              <a:ext uri="{FF2B5EF4-FFF2-40B4-BE49-F238E27FC236}">
                <a16:creationId xmlns:a16="http://schemas.microsoft.com/office/drawing/2014/main" id="{E4872FB3-9235-479A-7F84-E20BE35289C4}"/>
              </a:ext>
            </a:extLst>
          </p:cNvPr>
          <p:cNvSpPr txBox="1"/>
          <p:nvPr/>
        </p:nvSpPr>
        <p:spPr>
          <a:xfrm>
            <a:off x="1583089" y="3153014"/>
            <a:ext cx="721817" cy="338554"/>
          </a:xfrm>
          <a:prstGeom prst="rect">
            <a:avLst/>
          </a:prstGeom>
          <a:solidFill>
            <a:srgbClr val="0070C0"/>
          </a:solidFill>
          <a:scene3d>
            <a:camera prst="orthographicFront"/>
            <a:lightRig rig="threePt" dir="t"/>
          </a:scene3d>
          <a:sp3d>
            <a:bevelT/>
          </a:sp3d>
        </p:spPr>
        <p:txBody>
          <a:bodyPr wrap="square" rtlCol="0">
            <a:spAutoFit/>
          </a:bodyPr>
          <a:lstStyle>
            <a:defPPr>
              <a:defRPr lang="en-US"/>
            </a:defPPr>
            <a:lvl1pPr>
              <a:defRPr sz="800" b="1">
                <a:solidFill>
                  <a:schemeClr val="bg1"/>
                </a:solidFill>
              </a:defRPr>
            </a:lvl1pPr>
          </a:lstStyle>
          <a:p>
            <a:r>
              <a:rPr lang="en-ZA" dirty="0"/>
              <a:t>4 off duty</a:t>
            </a:r>
          </a:p>
          <a:p>
            <a:r>
              <a:rPr lang="en-ZA" dirty="0"/>
              <a:t>2 on duty</a:t>
            </a:r>
          </a:p>
        </p:txBody>
      </p:sp>
    </p:spTree>
    <p:extLst>
      <p:ext uri="{BB962C8B-B14F-4D97-AF65-F5344CB8AC3E}">
        <p14:creationId xmlns:p14="http://schemas.microsoft.com/office/powerpoint/2010/main" val="208775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23</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Attacks on rural communities</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Incidents reported during the three months</a:t>
            </a:r>
          </a:p>
        </p:txBody>
      </p:sp>
      <p:sp>
        <p:nvSpPr>
          <p:cNvPr id="8" name="TextBox 7">
            <a:extLst>
              <a:ext uri="{FF2B5EF4-FFF2-40B4-BE49-F238E27FC236}">
                <a16:creationId xmlns:a16="http://schemas.microsoft.com/office/drawing/2014/main" id="{D1A71B92-DB93-9AB8-7B48-A081F851B6E5}"/>
              </a:ext>
            </a:extLst>
          </p:cNvPr>
          <p:cNvSpPr txBox="1"/>
          <p:nvPr/>
        </p:nvSpPr>
        <p:spPr>
          <a:xfrm>
            <a:off x="0" y="6602400"/>
            <a:ext cx="12192000" cy="261610"/>
          </a:xfrm>
          <a:prstGeom prst="rect">
            <a:avLst/>
          </a:prstGeom>
          <a:noFill/>
        </p:spPr>
        <p:txBody>
          <a:bodyPr wrap="square" rtlCol="0">
            <a:spAutoFit/>
          </a:bodyPr>
          <a:lstStyle/>
          <a:p>
            <a:r>
              <a:rPr lang="en-US" sz="1100" b="1" dirty="0"/>
              <a:t>_</a:t>
            </a:r>
            <a:endParaRPr lang="en-ZA" sz="1100" b="1" dirty="0"/>
          </a:p>
        </p:txBody>
      </p:sp>
      <p:pic>
        <p:nvPicPr>
          <p:cNvPr id="5" name="Picture 4">
            <a:extLst>
              <a:ext uri="{FF2B5EF4-FFF2-40B4-BE49-F238E27FC236}">
                <a16:creationId xmlns:a16="http://schemas.microsoft.com/office/drawing/2014/main" id="{40EC3E4E-19FC-2FF7-7ED7-7884AD8D67B1}"/>
              </a:ext>
            </a:extLst>
          </p:cNvPr>
          <p:cNvPicPr>
            <a:picLocks noChangeAspect="1"/>
          </p:cNvPicPr>
          <p:nvPr/>
        </p:nvPicPr>
        <p:blipFill>
          <a:blip r:embed="rId2"/>
          <a:stretch>
            <a:fillRect/>
          </a:stretch>
        </p:blipFill>
        <p:spPr>
          <a:xfrm>
            <a:off x="433388" y="1126645"/>
            <a:ext cx="11097196" cy="5184626"/>
          </a:xfrm>
          <a:prstGeom prst="rect">
            <a:avLst/>
          </a:prstGeom>
        </p:spPr>
      </p:pic>
    </p:spTree>
    <p:extLst>
      <p:ext uri="{BB962C8B-B14F-4D97-AF65-F5344CB8AC3E}">
        <p14:creationId xmlns:p14="http://schemas.microsoft.com/office/powerpoint/2010/main" val="1189423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24</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Murder of farming community</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Victim linked to farm/small holding</a:t>
            </a:r>
          </a:p>
        </p:txBody>
      </p:sp>
      <p:sp>
        <p:nvSpPr>
          <p:cNvPr id="8" name="TextBox 7">
            <a:extLst>
              <a:ext uri="{FF2B5EF4-FFF2-40B4-BE49-F238E27FC236}">
                <a16:creationId xmlns:a16="http://schemas.microsoft.com/office/drawing/2014/main" id="{D1A71B92-DB93-9AB8-7B48-A081F851B6E5}"/>
              </a:ext>
            </a:extLst>
          </p:cNvPr>
          <p:cNvSpPr txBox="1"/>
          <p:nvPr/>
        </p:nvSpPr>
        <p:spPr>
          <a:xfrm>
            <a:off x="0" y="6602400"/>
            <a:ext cx="12192000" cy="276999"/>
          </a:xfrm>
          <a:prstGeom prst="rect">
            <a:avLst/>
          </a:prstGeom>
          <a:noFill/>
        </p:spPr>
        <p:txBody>
          <a:bodyPr wrap="square" rtlCol="0">
            <a:spAutoFit/>
          </a:bodyPr>
          <a:lstStyle/>
          <a:p>
            <a:r>
              <a:rPr lang="en-ZA" sz="1200" b="1" dirty="0"/>
              <a:t>_</a:t>
            </a:r>
          </a:p>
        </p:txBody>
      </p:sp>
      <p:graphicFrame>
        <p:nvGraphicFramePr>
          <p:cNvPr id="6" name="Table 5">
            <a:extLst>
              <a:ext uri="{FF2B5EF4-FFF2-40B4-BE49-F238E27FC236}">
                <a16:creationId xmlns:a16="http://schemas.microsoft.com/office/drawing/2014/main" id="{ABD7C91D-8EC1-BE46-D19A-C1D1728EB9AF}"/>
              </a:ext>
            </a:extLst>
          </p:cNvPr>
          <p:cNvGraphicFramePr>
            <a:graphicFrameLocks noGrp="1"/>
          </p:cNvGraphicFramePr>
          <p:nvPr/>
        </p:nvGraphicFramePr>
        <p:xfrm>
          <a:off x="253999" y="1079499"/>
          <a:ext cx="11811000" cy="3724580"/>
        </p:xfrm>
        <a:graphic>
          <a:graphicData uri="http://schemas.openxmlformats.org/drawingml/2006/table">
            <a:tbl>
              <a:tblPr/>
              <a:tblGrid>
                <a:gridCol w="1309282">
                  <a:extLst>
                    <a:ext uri="{9D8B030D-6E8A-4147-A177-3AD203B41FA5}">
                      <a16:colId xmlns:a16="http://schemas.microsoft.com/office/drawing/2014/main" val="2309036888"/>
                    </a:ext>
                  </a:extLst>
                </a:gridCol>
                <a:gridCol w="1060227">
                  <a:extLst>
                    <a:ext uri="{9D8B030D-6E8A-4147-A177-3AD203B41FA5}">
                      <a16:colId xmlns:a16="http://schemas.microsoft.com/office/drawing/2014/main" val="1105146870"/>
                    </a:ext>
                  </a:extLst>
                </a:gridCol>
                <a:gridCol w="1060227">
                  <a:extLst>
                    <a:ext uri="{9D8B030D-6E8A-4147-A177-3AD203B41FA5}">
                      <a16:colId xmlns:a16="http://schemas.microsoft.com/office/drawing/2014/main" val="2319437923"/>
                    </a:ext>
                  </a:extLst>
                </a:gridCol>
                <a:gridCol w="1060227">
                  <a:extLst>
                    <a:ext uri="{9D8B030D-6E8A-4147-A177-3AD203B41FA5}">
                      <a16:colId xmlns:a16="http://schemas.microsoft.com/office/drawing/2014/main" val="1136539066"/>
                    </a:ext>
                  </a:extLst>
                </a:gridCol>
                <a:gridCol w="1060227">
                  <a:extLst>
                    <a:ext uri="{9D8B030D-6E8A-4147-A177-3AD203B41FA5}">
                      <a16:colId xmlns:a16="http://schemas.microsoft.com/office/drawing/2014/main" val="29973185"/>
                    </a:ext>
                  </a:extLst>
                </a:gridCol>
                <a:gridCol w="1060227">
                  <a:extLst>
                    <a:ext uri="{9D8B030D-6E8A-4147-A177-3AD203B41FA5}">
                      <a16:colId xmlns:a16="http://schemas.microsoft.com/office/drawing/2014/main" val="3617649743"/>
                    </a:ext>
                  </a:extLst>
                </a:gridCol>
                <a:gridCol w="1060227">
                  <a:extLst>
                    <a:ext uri="{9D8B030D-6E8A-4147-A177-3AD203B41FA5}">
                      <a16:colId xmlns:a16="http://schemas.microsoft.com/office/drawing/2014/main" val="1663469705"/>
                    </a:ext>
                  </a:extLst>
                </a:gridCol>
                <a:gridCol w="1060227">
                  <a:extLst>
                    <a:ext uri="{9D8B030D-6E8A-4147-A177-3AD203B41FA5}">
                      <a16:colId xmlns:a16="http://schemas.microsoft.com/office/drawing/2014/main" val="4208328864"/>
                    </a:ext>
                  </a:extLst>
                </a:gridCol>
                <a:gridCol w="1060227">
                  <a:extLst>
                    <a:ext uri="{9D8B030D-6E8A-4147-A177-3AD203B41FA5}">
                      <a16:colId xmlns:a16="http://schemas.microsoft.com/office/drawing/2014/main" val="4202440050"/>
                    </a:ext>
                  </a:extLst>
                </a:gridCol>
                <a:gridCol w="1060227">
                  <a:extLst>
                    <a:ext uri="{9D8B030D-6E8A-4147-A177-3AD203B41FA5}">
                      <a16:colId xmlns:a16="http://schemas.microsoft.com/office/drawing/2014/main" val="2930591755"/>
                    </a:ext>
                  </a:extLst>
                </a:gridCol>
                <a:gridCol w="959675">
                  <a:extLst>
                    <a:ext uri="{9D8B030D-6E8A-4147-A177-3AD203B41FA5}">
                      <a16:colId xmlns:a16="http://schemas.microsoft.com/office/drawing/2014/main" val="3758960236"/>
                    </a:ext>
                  </a:extLst>
                </a:gridCol>
              </a:tblGrid>
              <a:tr h="854076">
                <a:tc>
                  <a:txBody>
                    <a:bodyPr/>
                    <a:lstStyle/>
                    <a:p>
                      <a:pPr algn="ctr" fontAlgn="ctr"/>
                      <a:endParaRPr lang="en-ZA" sz="1500" b="1" i="0" u="none" strike="noStrike" dirty="0">
                        <a:solidFill>
                          <a:srgbClr val="000000"/>
                        </a:solidFill>
                        <a:effectLst/>
                        <a:latin typeface="Arial" panose="020B0604020202020204" pitchFamily="34" charset="0"/>
                      </a:endParaRPr>
                    </a:p>
                  </a:txBody>
                  <a:tcPr marL="8366" marR="8366" marT="8366" marB="0" anchor="ctr">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EC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FS</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GP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KZN</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LP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MP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NW</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WC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2060"/>
                          </a:solidFill>
                          <a:effectLst>
                            <a:outerShdw blurRad="50800" dist="38100" dir="8100000" algn="tr" rotWithShape="0">
                              <a:prstClr val="black">
                                <a:alpha val="40000"/>
                              </a:prstClr>
                            </a:outerShdw>
                          </a:effectLst>
                          <a:latin typeface="Arial" panose="020B0604020202020204" pitchFamily="34" charset="0"/>
                        </a:rPr>
                        <a:t>RSA</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385986854"/>
                  </a:ext>
                </a:extLst>
              </a:tr>
              <a:tr h="567122">
                <a:tc>
                  <a:txBody>
                    <a:bodyPr/>
                    <a:lstStyle/>
                    <a:p>
                      <a:pPr algn="r" fontAlgn="ctr"/>
                      <a:r>
                        <a:rPr lang="en-ZA" sz="1500" b="0" i="1" u="none" strike="noStrike">
                          <a:solidFill>
                            <a:srgbClr val="000000"/>
                          </a:solidFill>
                          <a:effectLst/>
                          <a:latin typeface="Arial" panose="020B0604020202020204" pitchFamily="34" charset="0"/>
                        </a:rPr>
                        <a:t>Employee</a:t>
                      </a:r>
                    </a:p>
                  </a:txBody>
                  <a:tcPr marL="8366" marR="75297"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2</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294432055"/>
                  </a:ext>
                </a:extLst>
              </a:tr>
              <a:tr h="567122">
                <a:tc>
                  <a:txBody>
                    <a:bodyPr/>
                    <a:lstStyle/>
                    <a:p>
                      <a:pPr algn="r" fontAlgn="ctr"/>
                      <a:r>
                        <a:rPr lang="en-ZA" sz="1500" b="0" i="1" u="none" strike="noStrike">
                          <a:solidFill>
                            <a:srgbClr val="000000"/>
                          </a:solidFill>
                          <a:effectLst/>
                          <a:latin typeface="Arial" panose="020B0604020202020204" pitchFamily="34" charset="0"/>
                        </a:rPr>
                        <a:t>Farmer</a:t>
                      </a:r>
                    </a:p>
                  </a:txBody>
                  <a:tcPr marL="8366" marR="75297"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a:solidFill>
                            <a:srgbClr val="002060"/>
                          </a:solidFill>
                          <a:effectLst/>
                          <a:latin typeface="Arial" panose="020B0604020202020204" pitchFamily="34" charset="0"/>
                        </a:rPr>
                        <a:t>1</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4048989061"/>
                  </a:ext>
                </a:extLst>
              </a:tr>
              <a:tr h="567122">
                <a:tc>
                  <a:txBody>
                    <a:bodyPr/>
                    <a:lstStyle/>
                    <a:p>
                      <a:pPr algn="r" fontAlgn="ctr"/>
                      <a:r>
                        <a:rPr lang="en-ZA" sz="1500" b="0" i="1" u="none" strike="noStrike">
                          <a:solidFill>
                            <a:srgbClr val="000000"/>
                          </a:solidFill>
                          <a:effectLst/>
                          <a:latin typeface="Arial" panose="020B0604020202020204" pitchFamily="34" charset="0"/>
                        </a:rPr>
                        <a:t>Farm Dweller</a:t>
                      </a:r>
                    </a:p>
                  </a:txBody>
                  <a:tcPr marL="8366" marR="75297"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3</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898201352"/>
                  </a:ext>
                </a:extLst>
              </a:tr>
              <a:tr h="567122">
                <a:tc>
                  <a:txBody>
                    <a:bodyPr/>
                    <a:lstStyle/>
                    <a:p>
                      <a:pPr algn="r" fontAlgn="ctr"/>
                      <a:r>
                        <a:rPr lang="en-ZA" sz="1500" b="0" i="1" u="none" strike="noStrike">
                          <a:solidFill>
                            <a:srgbClr val="000000"/>
                          </a:solidFill>
                          <a:effectLst/>
                          <a:latin typeface="Arial" panose="020B0604020202020204" pitchFamily="34" charset="0"/>
                        </a:rPr>
                        <a:t>Visitor</a:t>
                      </a:r>
                    </a:p>
                  </a:txBody>
                  <a:tcPr marL="8366" marR="75297"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600" b="1" i="1" u="none" strike="noStrike" dirty="0">
                          <a:solidFill>
                            <a:srgbClr val="002060"/>
                          </a:solidFill>
                          <a:effectLst/>
                          <a:latin typeface="Arial" panose="020B0604020202020204" pitchFamily="34" charset="0"/>
                        </a:rPr>
                        <a:t>1</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692934258"/>
                  </a:ext>
                </a:extLst>
              </a:tr>
              <a:tr h="602016">
                <a:tc>
                  <a:txBody>
                    <a:bodyPr/>
                    <a:lstStyle/>
                    <a:p>
                      <a:pPr algn="ctr" fontAlgn="ctr"/>
                      <a:r>
                        <a:rPr lang="en-ZA" sz="1600" b="1" i="0" u="none" strike="noStrike" dirty="0">
                          <a:solidFill>
                            <a:srgbClr val="FFFFFF"/>
                          </a:solidFill>
                          <a:effectLst/>
                          <a:latin typeface="Arial" panose="020B0604020202020204" pitchFamily="34" charset="0"/>
                        </a:rPr>
                        <a:t>Total </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5</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1</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1</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0</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7</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extLst>
                  <a:ext uri="{0D108BD9-81ED-4DB2-BD59-A6C34878D82A}">
                    <a16:rowId xmlns:a16="http://schemas.microsoft.com/office/drawing/2014/main" val="815193023"/>
                  </a:ext>
                </a:extLst>
              </a:tr>
            </a:tbl>
          </a:graphicData>
        </a:graphic>
      </p:graphicFrame>
    </p:spTree>
    <p:extLst>
      <p:ext uri="{BB962C8B-B14F-4D97-AF65-F5344CB8AC3E}">
        <p14:creationId xmlns:p14="http://schemas.microsoft.com/office/powerpoint/2010/main" val="112250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25</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Rape</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6" name="Picture 5">
            <a:extLst>
              <a:ext uri="{FF2B5EF4-FFF2-40B4-BE49-F238E27FC236}">
                <a16:creationId xmlns:a16="http://schemas.microsoft.com/office/drawing/2014/main" id="{1E38C3A2-2ECB-BC0D-000A-E0697D9EFDCC}"/>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71779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26</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Rape</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TOP 30 stations</a:t>
            </a:r>
            <a:endParaRPr lang="en-ZA" sz="1400" dirty="0"/>
          </a:p>
        </p:txBody>
      </p:sp>
      <p:pic>
        <p:nvPicPr>
          <p:cNvPr id="6" name="Picture 5">
            <a:extLst>
              <a:ext uri="{FF2B5EF4-FFF2-40B4-BE49-F238E27FC236}">
                <a16:creationId xmlns:a16="http://schemas.microsoft.com/office/drawing/2014/main" id="{DD7D8E70-65B8-7E81-DB9B-B58DB4A1A5A5}"/>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169247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C5D8BE-D245-1AA1-23BA-896A27BBB62B}"/>
              </a:ext>
            </a:extLst>
          </p:cNvPr>
          <p:cNvPicPr>
            <a:picLocks noChangeAspect="1"/>
          </p:cNvPicPr>
          <p:nvPr/>
        </p:nvPicPr>
        <p:blipFill rotWithShape="1">
          <a:blip r:embed="rId2">
            <a:extLst>
              <a:ext uri="{28A0092B-C50C-407E-A947-70E740481C1C}">
                <a14:useLocalDpi xmlns:a14="http://schemas.microsoft.com/office/drawing/2010/main" val="0"/>
              </a:ext>
            </a:extLst>
          </a:blip>
          <a:srcRect l="11218"/>
          <a:stretch/>
        </p:blipFill>
        <p:spPr>
          <a:xfrm>
            <a:off x="1249108" y="607862"/>
            <a:ext cx="9885617" cy="6234234"/>
          </a:xfrm>
          <a:prstGeom prst="rect">
            <a:avLst/>
          </a:prstGeom>
        </p:spPr>
      </p:pic>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27</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Rape</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Per ratio: Provincial distribution (</a:t>
            </a:r>
            <a:r>
              <a:rPr lang="en-US" b="1" dirty="0"/>
              <a:t>January 2024 to March 2024</a:t>
            </a:r>
            <a:r>
              <a:rPr lang="en-ZA" b="1" dirty="0"/>
              <a:t>)</a:t>
            </a:r>
          </a:p>
        </p:txBody>
      </p:sp>
      <p:pic>
        <p:nvPicPr>
          <p:cNvPr id="17" name="Picture 2" descr="East West North South Symbol icon PNG and SVG Vector Free ...">
            <a:extLst>
              <a:ext uri="{FF2B5EF4-FFF2-40B4-BE49-F238E27FC236}">
                <a16:creationId xmlns:a16="http://schemas.microsoft.com/office/drawing/2014/main" id="{032477BC-73D4-12C6-C33C-7D65F6C3E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73" y="5747665"/>
            <a:ext cx="846947" cy="8469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2DBF5B0-F293-8042-3564-DA7549F3A703}"/>
              </a:ext>
            </a:extLst>
          </p:cNvPr>
          <p:cNvSpPr txBox="1"/>
          <p:nvPr/>
        </p:nvSpPr>
        <p:spPr>
          <a:xfrm>
            <a:off x="819651" y="1998095"/>
            <a:ext cx="1123950" cy="338554"/>
          </a:xfrm>
          <a:prstGeom prst="rect">
            <a:avLst/>
          </a:prstGeom>
          <a:noFill/>
        </p:spPr>
        <p:txBody>
          <a:bodyPr wrap="square" rtlCol="0">
            <a:spAutoFit/>
          </a:bodyPr>
          <a:lstStyle/>
          <a:p>
            <a:r>
              <a:rPr lang="en-ZA" sz="1600" b="1" dirty="0"/>
              <a:t>10 - 15</a:t>
            </a:r>
          </a:p>
        </p:txBody>
      </p:sp>
      <p:sp>
        <p:nvSpPr>
          <p:cNvPr id="23" name="TextBox 22">
            <a:extLst>
              <a:ext uri="{FF2B5EF4-FFF2-40B4-BE49-F238E27FC236}">
                <a16:creationId xmlns:a16="http://schemas.microsoft.com/office/drawing/2014/main" id="{D8CE6983-BC9E-0AF8-ADCD-3289CB1D8FD6}"/>
              </a:ext>
            </a:extLst>
          </p:cNvPr>
          <p:cNvSpPr txBox="1"/>
          <p:nvPr/>
        </p:nvSpPr>
        <p:spPr>
          <a:xfrm>
            <a:off x="819651" y="2222030"/>
            <a:ext cx="1123950" cy="338554"/>
          </a:xfrm>
          <a:prstGeom prst="rect">
            <a:avLst/>
          </a:prstGeom>
          <a:noFill/>
        </p:spPr>
        <p:txBody>
          <a:bodyPr wrap="square" rtlCol="0">
            <a:spAutoFit/>
          </a:bodyPr>
          <a:lstStyle/>
          <a:p>
            <a:r>
              <a:rPr lang="en-ZA" sz="1600" b="1" dirty="0"/>
              <a:t>16 - 20</a:t>
            </a:r>
          </a:p>
        </p:txBody>
      </p:sp>
      <p:sp>
        <p:nvSpPr>
          <p:cNvPr id="24" name="TextBox 23">
            <a:extLst>
              <a:ext uri="{FF2B5EF4-FFF2-40B4-BE49-F238E27FC236}">
                <a16:creationId xmlns:a16="http://schemas.microsoft.com/office/drawing/2014/main" id="{9D8D1B13-B377-A14D-22C4-5D22A4C16BE5}"/>
              </a:ext>
            </a:extLst>
          </p:cNvPr>
          <p:cNvSpPr txBox="1"/>
          <p:nvPr/>
        </p:nvSpPr>
        <p:spPr>
          <a:xfrm>
            <a:off x="819651" y="2445965"/>
            <a:ext cx="1123950" cy="338554"/>
          </a:xfrm>
          <a:prstGeom prst="rect">
            <a:avLst/>
          </a:prstGeom>
          <a:noFill/>
        </p:spPr>
        <p:txBody>
          <a:bodyPr wrap="square" rtlCol="0">
            <a:spAutoFit/>
          </a:bodyPr>
          <a:lstStyle/>
          <a:p>
            <a:r>
              <a:rPr lang="en-ZA" sz="1600" b="1" dirty="0"/>
              <a:t>21 - 24</a:t>
            </a:r>
          </a:p>
        </p:txBody>
      </p:sp>
      <p:sp>
        <p:nvSpPr>
          <p:cNvPr id="25" name="TextBox 24">
            <a:extLst>
              <a:ext uri="{FF2B5EF4-FFF2-40B4-BE49-F238E27FC236}">
                <a16:creationId xmlns:a16="http://schemas.microsoft.com/office/drawing/2014/main" id="{2D190C71-27AC-A0F7-F117-A3CEB5B4583F}"/>
              </a:ext>
            </a:extLst>
          </p:cNvPr>
          <p:cNvSpPr txBox="1"/>
          <p:nvPr/>
        </p:nvSpPr>
        <p:spPr>
          <a:xfrm>
            <a:off x="801239" y="2669900"/>
            <a:ext cx="1123950" cy="338554"/>
          </a:xfrm>
          <a:prstGeom prst="rect">
            <a:avLst/>
          </a:prstGeom>
          <a:noFill/>
        </p:spPr>
        <p:txBody>
          <a:bodyPr wrap="square" rtlCol="0">
            <a:spAutoFit/>
          </a:bodyPr>
          <a:lstStyle/>
          <a:p>
            <a:r>
              <a:rPr lang="en-ZA" sz="1600" b="1" dirty="0"/>
              <a:t>25 - 30</a:t>
            </a:r>
          </a:p>
        </p:txBody>
      </p:sp>
      <p:sp>
        <p:nvSpPr>
          <p:cNvPr id="26" name="TextBox 25">
            <a:extLst>
              <a:ext uri="{FF2B5EF4-FFF2-40B4-BE49-F238E27FC236}">
                <a16:creationId xmlns:a16="http://schemas.microsoft.com/office/drawing/2014/main" id="{13508F23-C264-3B5B-5846-E7EE20759A67}"/>
              </a:ext>
            </a:extLst>
          </p:cNvPr>
          <p:cNvSpPr txBox="1"/>
          <p:nvPr/>
        </p:nvSpPr>
        <p:spPr>
          <a:xfrm>
            <a:off x="335665" y="1437640"/>
            <a:ext cx="1446828" cy="584775"/>
          </a:xfrm>
          <a:prstGeom prst="rect">
            <a:avLst/>
          </a:prstGeom>
          <a:noFill/>
        </p:spPr>
        <p:txBody>
          <a:bodyPr wrap="square" rtlCol="0">
            <a:spAutoFit/>
          </a:bodyPr>
          <a:lstStyle/>
          <a:p>
            <a:pPr algn="ctr"/>
            <a:r>
              <a:rPr lang="en-ZA" sz="1600" b="1" dirty="0"/>
              <a:t>Province</a:t>
            </a:r>
            <a:br>
              <a:rPr lang="en-ZA" sz="1600" b="1" dirty="0"/>
            </a:br>
            <a:r>
              <a:rPr lang="en-ZA" sz="1600" b="1" dirty="0"/>
              <a:t>rape ratio</a:t>
            </a:r>
          </a:p>
        </p:txBody>
      </p:sp>
      <p:sp>
        <p:nvSpPr>
          <p:cNvPr id="27" name="TextBox 26">
            <a:extLst>
              <a:ext uri="{FF2B5EF4-FFF2-40B4-BE49-F238E27FC236}">
                <a16:creationId xmlns:a16="http://schemas.microsoft.com/office/drawing/2014/main" id="{FB6E228F-8375-4C68-882C-FEC94976B414}"/>
              </a:ext>
            </a:extLst>
          </p:cNvPr>
          <p:cNvSpPr txBox="1"/>
          <p:nvPr/>
        </p:nvSpPr>
        <p:spPr>
          <a:xfrm>
            <a:off x="8876212" y="5747665"/>
            <a:ext cx="3241706" cy="646331"/>
          </a:xfrm>
          <a:prstGeom prst="rect">
            <a:avLst/>
          </a:prstGeom>
          <a:noFill/>
        </p:spPr>
        <p:txBody>
          <a:bodyPr wrap="square" rtlCol="0">
            <a:spAutoFit/>
          </a:bodyPr>
          <a:lstStyle/>
          <a:p>
            <a:pPr algn="ctr"/>
            <a:r>
              <a:rPr lang="en-US" sz="1200" b="1" i="0" u="none" strike="noStrike" baseline="0" dirty="0">
                <a:solidFill>
                  <a:srgbClr val="E36C09"/>
                </a:solidFill>
                <a:latin typeface="Calibri" panose="020F0502020204030204" pitchFamily="34" charset="0"/>
              </a:rPr>
              <a:t>PER CAPITA (*RATIO PER 100 000 OF THE POPULATION). MID-YEAR POPULATION ESTIMATES, 2021 SERIES </a:t>
            </a:r>
            <a:endParaRPr lang="en-ZA" sz="1200" dirty="0"/>
          </a:p>
        </p:txBody>
      </p:sp>
      <p:sp>
        <p:nvSpPr>
          <p:cNvPr id="29" name="Oval 28">
            <a:extLst>
              <a:ext uri="{FF2B5EF4-FFF2-40B4-BE49-F238E27FC236}">
                <a16:creationId xmlns:a16="http://schemas.microsoft.com/office/drawing/2014/main" id="{3A9CAD39-7ACC-F9DF-B7C9-339F0C2BA42A}"/>
              </a:ext>
            </a:extLst>
          </p:cNvPr>
          <p:cNvSpPr/>
          <p:nvPr/>
        </p:nvSpPr>
        <p:spPr>
          <a:xfrm>
            <a:off x="353370" y="2112714"/>
            <a:ext cx="447869" cy="169426"/>
          </a:xfrm>
          <a:prstGeom prst="ellipse">
            <a:avLst/>
          </a:prstGeom>
          <a:solidFill>
            <a:srgbClr val="FFCCC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a:extLst>
              <a:ext uri="{FF2B5EF4-FFF2-40B4-BE49-F238E27FC236}">
                <a16:creationId xmlns:a16="http://schemas.microsoft.com/office/drawing/2014/main" id="{9786F7F6-80B3-8821-2416-3CDFA7A8C91D}"/>
              </a:ext>
            </a:extLst>
          </p:cNvPr>
          <p:cNvSpPr/>
          <p:nvPr/>
        </p:nvSpPr>
        <p:spPr>
          <a:xfrm>
            <a:off x="353370" y="2336649"/>
            <a:ext cx="447869" cy="169426"/>
          </a:xfrm>
          <a:prstGeom prst="ellipse">
            <a:avLst/>
          </a:prstGeom>
          <a:solidFill>
            <a:srgbClr val="FF907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Oval 30">
            <a:extLst>
              <a:ext uri="{FF2B5EF4-FFF2-40B4-BE49-F238E27FC236}">
                <a16:creationId xmlns:a16="http://schemas.microsoft.com/office/drawing/2014/main" id="{D59944C4-DAF2-842F-5049-D7212A27F0C1}"/>
              </a:ext>
            </a:extLst>
          </p:cNvPr>
          <p:cNvSpPr/>
          <p:nvPr/>
        </p:nvSpPr>
        <p:spPr>
          <a:xfrm>
            <a:off x="353370" y="2560584"/>
            <a:ext cx="447869" cy="169426"/>
          </a:xfrm>
          <a:prstGeom prst="ellipse">
            <a:avLst/>
          </a:prstGeom>
          <a:solidFill>
            <a:srgbClr val="F2553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Oval 31">
            <a:extLst>
              <a:ext uri="{FF2B5EF4-FFF2-40B4-BE49-F238E27FC236}">
                <a16:creationId xmlns:a16="http://schemas.microsoft.com/office/drawing/2014/main" id="{524967D9-4316-91BE-D7A2-A66738F9E9A7}"/>
              </a:ext>
            </a:extLst>
          </p:cNvPr>
          <p:cNvSpPr/>
          <p:nvPr/>
        </p:nvSpPr>
        <p:spPr>
          <a:xfrm>
            <a:off x="353370" y="2784519"/>
            <a:ext cx="447869" cy="169426"/>
          </a:xfrm>
          <a:prstGeom prst="ellipse">
            <a:avLst/>
          </a:prstGeom>
          <a:solidFill>
            <a:srgbClr val="DB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D64E2E03-9636-0174-154C-35F77729F333}"/>
              </a:ext>
            </a:extLst>
          </p:cNvPr>
          <p:cNvPicPr>
            <a:picLocks noChangeAspect="1"/>
          </p:cNvPicPr>
          <p:nvPr/>
        </p:nvPicPr>
        <p:blipFill>
          <a:blip r:embed="rId4"/>
          <a:stretch>
            <a:fillRect/>
          </a:stretch>
        </p:blipFill>
        <p:spPr>
          <a:xfrm>
            <a:off x="8810897" y="3653187"/>
            <a:ext cx="3381103" cy="2194751"/>
          </a:xfrm>
          <a:prstGeom prst="rect">
            <a:avLst/>
          </a:prstGeom>
        </p:spPr>
      </p:pic>
    </p:spTree>
    <p:extLst>
      <p:ext uri="{BB962C8B-B14F-4D97-AF65-F5344CB8AC3E}">
        <p14:creationId xmlns:p14="http://schemas.microsoft.com/office/powerpoint/2010/main" val="184020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28</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Rape: </a:t>
            </a:r>
            <a:r>
              <a:rPr lang="en-ZA" dirty="0"/>
              <a:t>provincial distribution Place </a:t>
            </a:r>
            <a:r>
              <a:rPr lang="en-ZA" sz="2400" dirty="0"/>
              <a:t>of occurrence</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7" name="TextBox 6">
            <a:extLst>
              <a:ext uri="{FF2B5EF4-FFF2-40B4-BE49-F238E27FC236}">
                <a16:creationId xmlns:a16="http://schemas.microsoft.com/office/drawing/2014/main" id="{29679C21-96C3-4416-150E-D8270DFF7613}"/>
              </a:ext>
            </a:extLst>
          </p:cNvPr>
          <p:cNvSpPr txBox="1"/>
          <p:nvPr/>
        </p:nvSpPr>
        <p:spPr>
          <a:xfrm>
            <a:off x="0" y="6589819"/>
            <a:ext cx="12192000" cy="276999"/>
          </a:xfrm>
          <a:prstGeom prst="rect">
            <a:avLst/>
          </a:prstGeom>
          <a:noFill/>
        </p:spPr>
        <p:txBody>
          <a:bodyPr wrap="square" rtlCol="0">
            <a:spAutoFit/>
          </a:bodyPr>
          <a:lstStyle/>
          <a:p>
            <a:r>
              <a:rPr lang="en-ZA" sz="1200" b="1" dirty="0"/>
              <a:t>Sample size: rape = 8 036</a:t>
            </a:r>
          </a:p>
        </p:txBody>
      </p:sp>
      <p:graphicFrame>
        <p:nvGraphicFramePr>
          <p:cNvPr id="5" name="Table 4">
            <a:extLst>
              <a:ext uri="{FF2B5EF4-FFF2-40B4-BE49-F238E27FC236}">
                <a16:creationId xmlns:a16="http://schemas.microsoft.com/office/drawing/2014/main" id="{AF432F9D-2936-7AB7-AD7D-7F59B2DB00E2}"/>
              </a:ext>
            </a:extLst>
          </p:cNvPr>
          <p:cNvGraphicFramePr>
            <a:graphicFrameLocks noGrp="1"/>
          </p:cNvGraphicFramePr>
          <p:nvPr/>
        </p:nvGraphicFramePr>
        <p:xfrm>
          <a:off x="254000" y="1079499"/>
          <a:ext cx="11811004" cy="5492960"/>
        </p:xfrm>
        <a:graphic>
          <a:graphicData uri="http://schemas.openxmlformats.org/drawingml/2006/table">
            <a:tbl>
              <a:tblPr/>
              <a:tblGrid>
                <a:gridCol w="5014354">
                  <a:extLst>
                    <a:ext uri="{9D8B030D-6E8A-4147-A177-3AD203B41FA5}">
                      <a16:colId xmlns:a16="http://schemas.microsoft.com/office/drawing/2014/main" val="1679695534"/>
                    </a:ext>
                  </a:extLst>
                </a:gridCol>
                <a:gridCol w="678335">
                  <a:extLst>
                    <a:ext uri="{9D8B030D-6E8A-4147-A177-3AD203B41FA5}">
                      <a16:colId xmlns:a16="http://schemas.microsoft.com/office/drawing/2014/main" val="3306193513"/>
                    </a:ext>
                  </a:extLst>
                </a:gridCol>
                <a:gridCol w="678335">
                  <a:extLst>
                    <a:ext uri="{9D8B030D-6E8A-4147-A177-3AD203B41FA5}">
                      <a16:colId xmlns:a16="http://schemas.microsoft.com/office/drawing/2014/main" val="903765422"/>
                    </a:ext>
                  </a:extLst>
                </a:gridCol>
                <a:gridCol w="678335">
                  <a:extLst>
                    <a:ext uri="{9D8B030D-6E8A-4147-A177-3AD203B41FA5}">
                      <a16:colId xmlns:a16="http://schemas.microsoft.com/office/drawing/2014/main" val="3835574500"/>
                    </a:ext>
                  </a:extLst>
                </a:gridCol>
                <a:gridCol w="678335">
                  <a:extLst>
                    <a:ext uri="{9D8B030D-6E8A-4147-A177-3AD203B41FA5}">
                      <a16:colId xmlns:a16="http://schemas.microsoft.com/office/drawing/2014/main" val="1780032097"/>
                    </a:ext>
                  </a:extLst>
                </a:gridCol>
                <a:gridCol w="678335">
                  <a:extLst>
                    <a:ext uri="{9D8B030D-6E8A-4147-A177-3AD203B41FA5}">
                      <a16:colId xmlns:a16="http://schemas.microsoft.com/office/drawing/2014/main" val="4022247829"/>
                    </a:ext>
                  </a:extLst>
                </a:gridCol>
                <a:gridCol w="678335">
                  <a:extLst>
                    <a:ext uri="{9D8B030D-6E8A-4147-A177-3AD203B41FA5}">
                      <a16:colId xmlns:a16="http://schemas.microsoft.com/office/drawing/2014/main" val="3611800165"/>
                    </a:ext>
                  </a:extLst>
                </a:gridCol>
                <a:gridCol w="678335">
                  <a:extLst>
                    <a:ext uri="{9D8B030D-6E8A-4147-A177-3AD203B41FA5}">
                      <a16:colId xmlns:a16="http://schemas.microsoft.com/office/drawing/2014/main" val="189266908"/>
                    </a:ext>
                  </a:extLst>
                </a:gridCol>
                <a:gridCol w="678335">
                  <a:extLst>
                    <a:ext uri="{9D8B030D-6E8A-4147-A177-3AD203B41FA5}">
                      <a16:colId xmlns:a16="http://schemas.microsoft.com/office/drawing/2014/main" val="613663910"/>
                    </a:ext>
                  </a:extLst>
                </a:gridCol>
                <a:gridCol w="678335">
                  <a:extLst>
                    <a:ext uri="{9D8B030D-6E8A-4147-A177-3AD203B41FA5}">
                      <a16:colId xmlns:a16="http://schemas.microsoft.com/office/drawing/2014/main" val="3859639516"/>
                    </a:ext>
                  </a:extLst>
                </a:gridCol>
                <a:gridCol w="691635">
                  <a:extLst>
                    <a:ext uri="{9D8B030D-6E8A-4147-A177-3AD203B41FA5}">
                      <a16:colId xmlns:a16="http://schemas.microsoft.com/office/drawing/2014/main" val="4107596228"/>
                    </a:ext>
                  </a:extLst>
                </a:gridCol>
              </a:tblGrid>
              <a:tr h="307396">
                <a:tc>
                  <a:txBody>
                    <a:bodyPr/>
                    <a:lstStyle/>
                    <a:p>
                      <a:pPr algn="ctr" fontAlgn="ctr"/>
                      <a:r>
                        <a:rPr lang="en-ZA" sz="1800" b="1" i="0" u="none" strike="noStrike" dirty="0">
                          <a:solidFill>
                            <a:srgbClr val="000000"/>
                          </a:solidFill>
                          <a:effectLst/>
                          <a:latin typeface="Arial" panose="020B0604020202020204" pitchFamily="34" charset="0"/>
                        </a:rPr>
                        <a:t>Place of occurrence</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a:solidFill>
                            <a:srgbClr val="000000"/>
                          </a:solidFill>
                          <a:effectLst/>
                          <a:latin typeface="Arial" panose="020B0604020202020204" pitchFamily="34" charset="0"/>
                        </a:rPr>
                        <a:t>EC</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rPr>
                        <a:t>FS</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rPr>
                        <a:t>GP</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rPr>
                        <a:t>KZN</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rPr>
                        <a:t>LP</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a:solidFill>
                            <a:srgbClr val="000000"/>
                          </a:solidFill>
                          <a:effectLst/>
                          <a:latin typeface="Arial" panose="020B0604020202020204" pitchFamily="34" charset="0"/>
                        </a:rPr>
                        <a:t>MP</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rPr>
                        <a:t>NW</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rPr>
                        <a:t>NC</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rPr>
                        <a:t>WC</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800" b="1" i="0" u="none" strike="noStrike" dirty="0">
                          <a:solidFill>
                            <a:srgbClr val="002060"/>
                          </a:solidFill>
                          <a:effectLst/>
                          <a:latin typeface="Arial" panose="020B0604020202020204" pitchFamily="34" charset="0"/>
                        </a:rPr>
                        <a:t>RSA</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306383473"/>
                  </a:ext>
                </a:extLst>
              </a:tr>
              <a:tr h="618318">
                <a:tc>
                  <a:txBody>
                    <a:bodyPr/>
                    <a:lstStyle/>
                    <a:p>
                      <a:pPr algn="r" fontAlgn="ctr"/>
                      <a:r>
                        <a:rPr lang="en-US" sz="1400" b="0" i="1" u="none" strike="noStrike" dirty="0">
                          <a:solidFill>
                            <a:srgbClr val="000000"/>
                          </a:solidFill>
                          <a:effectLst/>
                          <a:latin typeface="Arial" panose="020B0604020202020204" pitchFamily="34" charset="0"/>
                        </a:rPr>
                        <a:t>Residences of perpetrator/victim (including residence known by victims/perpetrator e.g. family/friends/</a:t>
                      </a:r>
                      <a:r>
                        <a:rPr lang="en-US" sz="1400" b="0" i="1" u="none" strike="noStrike" dirty="0" err="1">
                          <a:solidFill>
                            <a:srgbClr val="000000"/>
                          </a:solidFill>
                          <a:effectLst/>
                          <a:latin typeface="Arial" panose="020B0604020202020204" pitchFamily="34" charset="0"/>
                        </a:rPr>
                        <a:t>neighbours</a:t>
                      </a:r>
                      <a:r>
                        <a:rPr lang="en-US" sz="1400" b="0" i="1" u="none" strike="noStrike" dirty="0">
                          <a:solidFill>
                            <a:srgbClr val="000000"/>
                          </a:solidFill>
                          <a:effectLst/>
                          <a:latin typeface="Arial" panose="020B0604020202020204" pitchFamily="34" charset="0"/>
                        </a:rPr>
                        <a:t>)</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790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367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803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937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493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296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340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202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688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latin typeface="Arial" panose="020B0604020202020204" pitchFamily="34" charset="0"/>
                        </a:rPr>
                        <a:t>4 916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762119768"/>
                  </a:ext>
                </a:extLst>
              </a:tr>
              <a:tr h="473823">
                <a:tc>
                  <a:txBody>
                    <a:bodyPr/>
                    <a:lstStyle/>
                    <a:p>
                      <a:pPr algn="r" fontAlgn="ctr"/>
                      <a:r>
                        <a:rPr lang="en-US" sz="1400" b="0" i="1" u="none" strike="noStrike" dirty="0">
                          <a:solidFill>
                            <a:srgbClr val="000000"/>
                          </a:solidFill>
                          <a:effectLst/>
                          <a:latin typeface="Arial" panose="020B0604020202020204" pitchFamily="34" charset="0"/>
                        </a:rPr>
                        <a:t>Public place e.g. street/open field/recreational </a:t>
                      </a:r>
                      <a:r>
                        <a:rPr lang="en-US" sz="1400" b="0" i="1" u="none" strike="noStrike" dirty="0" err="1">
                          <a:solidFill>
                            <a:srgbClr val="000000"/>
                          </a:solidFill>
                          <a:effectLst/>
                          <a:latin typeface="Arial" panose="020B0604020202020204" pitchFamily="34" charset="0"/>
                        </a:rPr>
                        <a:t>centre</a:t>
                      </a:r>
                      <a:r>
                        <a:rPr lang="en-US" sz="1400" b="0" i="1" u="none" strike="noStrike" dirty="0">
                          <a:solidFill>
                            <a:srgbClr val="000000"/>
                          </a:solidFill>
                          <a:effectLst/>
                          <a:latin typeface="Arial" panose="020B0604020202020204" pitchFamily="34" charset="0"/>
                        </a:rPr>
                        <a:t>/park/parking area/abandoned building</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283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156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299</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265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242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161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128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58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184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1 776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252712365"/>
                  </a:ext>
                </a:extLst>
              </a:tr>
              <a:tr h="240825">
                <a:tc>
                  <a:txBody>
                    <a:bodyPr/>
                    <a:lstStyle/>
                    <a:p>
                      <a:pPr algn="r" fontAlgn="ctr"/>
                      <a:r>
                        <a:rPr lang="en-US" sz="1400" b="0" i="1" u="none" strike="noStrike" dirty="0">
                          <a:solidFill>
                            <a:srgbClr val="000000"/>
                          </a:solidFill>
                          <a:effectLst/>
                          <a:latin typeface="Arial" panose="020B0604020202020204" pitchFamily="34" charset="0"/>
                        </a:rPr>
                        <a:t>Mode of Transport e.g. bus/car/plane/boat/ship/taxi</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49</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latin typeface="Arial" panose="020B0604020202020204" pitchFamily="34" charset="0"/>
                        </a:rPr>
                        <a:t>210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445894833"/>
                  </a:ext>
                </a:extLst>
              </a:tr>
              <a:tr h="240825">
                <a:tc>
                  <a:txBody>
                    <a:bodyPr/>
                    <a:lstStyle/>
                    <a:p>
                      <a:pPr algn="r" fontAlgn="ctr"/>
                      <a:r>
                        <a:rPr lang="en-US" sz="1400" b="0" i="1" u="none" strike="noStrike" dirty="0">
                          <a:solidFill>
                            <a:srgbClr val="000000"/>
                          </a:solidFill>
                          <a:effectLst/>
                          <a:latin typeface="Arial" panose="020B0604020202020204" pitchFamily="34" charset="0"/>
                        </a:rPr>
                        <a:t>Agricultural land/farm/plot/small holding</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47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92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734759324"/>
                  </a:ext>
                </a:extLst>
              </a:tr>
              <a:tr h="473823">
                <a:tc>
                  <a:txBody>
                    <a:bodyPr/>
                    <a:lstStyle/>
                    <a:p>
                      <a:pPr algn="r" fontAlgn="ctr"/>
                      <a:r>
                        <a:rPr lang="en-US" sz="1400" b="0" i="1" u="none" strike="noStrike">
                          <a:solidFill>
                            <a:srgbClr val="000000"/>
                          </a:solidFill>
                          <a:effectLst/>
                          <a:latin typeface="Arial" panose="020B0604020202020204" pitchFamily="34" charset="0"/>
                        </a:rPr>
                        <a:t>Educational institutions (schools, universities, college, day dare facilities)</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latin typeface="Arial" panose="020B0604020202020204" pitchFamily="34" charset="0"/>
                        </a:rPr>
                        <a:t>75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351843772"/>
                  </a:ext>
                </a:extLst>
              </a:tr>
              <a:tr h="240825">
                <a:tc>
                  <a:txBody>
                    <a:bodyPr/>
                    <a:lstStyle/>
                    <a:p>
                      <a:pPr algn="r" fontAlgn="ctr"/>
                      <a:r>
                        <a:rPr lang="en-ZA" sz="1400" b="0" i="1" u="none" strike="noStrike">
                          <a:solidFill>
                            <a:srgbClr val="000000"/>
                          </a:solidFill>
                          <a:effectLst/>
                          <a:latin typeface="Arial" panose="020B0604020202020204" pitchFamily="34" charset="0"/>
                        </a:rPr>
                        <a:t>Abandoned building</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16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9</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71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793751825"/>
                  </a:ext>
                </a:extLst>
              </a:tr>
              <a:tr h="240825">
                <a:tc>
                  <a:txBody>
                    <a:bodyPr/>
                    <a:lstStyle/>
                    <a:p>
                      <a:pPr algn="r" fontAlgn="ctr"/>
                      <a:r>
                        <a:rPr lang="en-ZA" sz="1400" b="0" i="1" u="none" strike="noStrike">
                          <a:solidFill>
                            <a:srgbClr val="000000"/>
                          </a:solidFill>
                          <a:effectLst/>
                          <a:latin typeface="Arial" panose="020B0604020202020204" pitchFamily="34" charset="0"/>
                        </a:rPr>
                        <a:t>Sea/river/lake/pool/dam</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latin typeface="Arial" panose="020B0604020202020204" pitchFamily="34" charset="0"/>
                        </a:rPr>
                        <a:t>66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789822132"/>
                  </a:ext>
                </a:extLst>
              </a:tr>
              <a:tr h="473823">
                <a:tc>
                  <a:txBody>
                    <a:bodyPr/>
                    <a:lstStyle/>
                    <a:p>
                      <a:pPr algn="r" fontAlgn="ctr"/>
                      <a:r>
                        <a:rPr lang="en-US" sz="1400" b="0" i="1" u="none" strike="noStrike">
                          <a:solidFill>
                            <a:srgbClr val="000000"/>
                          </a:solidFill>
                          <a:effectLst/>
                          <a:latin typeface="Arial" panose="020B0604020202020204" pitchFamily="34" charset="0"/>
                        </a:rPr>
                        <a:t>Leisure premise e.g. Hotel/guest house/BnB/motel/holiday resort</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23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61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048225429"/>
                  </a:ext>
                </a:extLst>
              </a:tr>
              <a:tr h="414821">
                <a:tc>
                  <a:txBody>
                    <a:bodyPr/>
                    <a:lstStyle/>
                    <a:p>
                      <a:pPr algn="r" fontAlgn="ctr"/>
                      <a:r>
                        <a:rPr lang="en-US" sz="1400" b="0" i="1" u="none" strike="noStrike">
                          <a:solidFill>
                            <a:srgbClr val="000000"/>
                          </a:solidFill>
                          <a:effectLst/>
                          <a:latin typeface="Arial" panose="020B0604020202020204" pitchFamily="34" charset="0"/>
                        </a:rPr>
                        <a:t>Liquor outlets  e.g shebeen/tavern/pub/night club/bottle store</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a:solidFill>
                            <a:srgbClr val="002060"/>
                          </a:solidFill>
                          <a:effectLst/>
                          <a:latin typeface="Arial" panose="020B0604020202020204" pitchFamily="34" charset="0"/>
                        </a:rPr>
                        <a:t>47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502921941"/>
                  </a:ext>
                </a:extLst>
              </a:tr>
              <a:tr h="571358">
                <a:tc>
                  <a:txBody>
                    <a:bodyPr/>
                    <a:lstStyle/>
                    <a:p>
                      <a:pPr algn="r" fontAlgn="ctr"/>
                      <a:r>
                        <a:rPr lang="en-US" sz="1400" b="0" i="1" u="none" strike="noStrike">
                          <a:solidFill>
                            <a:srgbClr val="000000"/>
                          </a:solidFill>
                          <a:effectLst/>
                          <a:latin typeface="Arial" panose="020B0604020202020204" pitchFamily="34" charset="0"/>
                        </a:rPr>
                        <a:t>Business premises (e.g. mall/restaurants/work place/office park/entertainment centre e.g. movie theater, gambling facility)</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0 </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0 </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29</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303559534"/>
                  </a:ext>
                </a:extLst>
              </a:tr>
              <a:tr h="473823">
                <a:tc>
                  <a:txBody>
                    <a:bodyPr/>
                    <a:lstStyle/>
                    <a:p>
                      <a:pPr algn="r" fontAlgn="ctr"/>
                      <a:r>
                        <a:rPr lang="en-US" sz="1400" b="0" i="1" u="none" strike="noStrike">
                          <a:solidFill>
                            <a:srgbClr val="000000"/>
                          </a:solidFill>
                          <a:effectLst/>
                          <a:latin typeface="Arial" panose="020B0604020202020204" pitchFamily="34" charset="0"/>
                        </a:rPr>
                        <a:t>Public transport premises (Bus stop/taxi rank, railway premises e.g. track/station)</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0 </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dirty="0">
                          <a:solidFill>
                            <a:srgbClr val="002060"/>
                          </a:solidFill>
                          <a:effectLst/>
                          <a:latin typeface="Arial" panose="020B0604020202020204" pitchFamily="34" charset="0"/>
                        </a:rPr>
                        <a:t>24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853480165"/>
                  </a:ext>
                </a:extLst>
              </a:tr>
              <a:tr h="240825">
                <a:tc>
                  <a:txBody>
                    <a:bodyPr/>
                    <a:lstStyle/>
                    <a:p>
                      <a:pPr algn="r" fontAlgn="ctr"/>
                      <a:r>
                        <a:rPr lang="en-ZA" sz="1400" b="0" i="1" u="none" strike="noStrike">
                          <a:solidFill>
                            <a:srgbClr val="000000"/>
                          </a:solidFill>
                          <a:effectLst/>
                          <a:latin typeface="Arial" panose="020B0604020202020204" pitchFamily="34" charset="0"/>
                        </a:rPr>
                        <a:t>Prison/holding cells</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3</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0 </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latin typeface="Arial" panose="020B0604020202020204" pitchFamily="34" charset="0"/>
                        </a:rPr>
                        <a:t>22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278808244"/>
                  </a:ext>
                </a:extLst>
              </a:tr>
              <a:tr h="240825">
                <a:tc>
                  <a:txBody>
                    <a:bodyPr/>
                    <a:lstStyle/>
                    <a:p>
                      <a:pPr algn="r" fontAlgn="ctr"/>
                      <a:r>
                        <a:rPr lang="en-ZA" sz="1400" b="0" i="1" u="none" strike="noStrike" dirty="0">
                          <a:solidFill>
                            <a:srgbClr val="000000"/>
                          </a:solidFill>
                          <a:effectLst/>
                          <a:latin typeface="Arial" panose="020B0604020202020204" pitchFamily="34" charset="0"/>
                        </a:rPr>
                        <a:t>Spaza/Tuck shop</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0 </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1" u="none" strike="noStrike" dirty="0">
                          <a:solidFill>
                            <a:srgbClr val="002060"/>
                          </a:solidFill>
                          <a:effectLst/>
                          <a:latin typeface="Arial" panose="020B0604020202020204" pitchFamily="34" charset="0"/>
                        </a:rPr>
                        <a:t>15</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243948743"/>
                  </a:ext>
                </a:extLst>
              </a:tr>
              <a:tr h="240825">
                <a:tc>
                  <a:txBody>
                    <a:bodyPr/>
                    <a:lstStyle/>
                    <a:p>
                      <a:pPr algn="r" fontAlgn="ctr"/>
                      <a:r>
                        <a:rPr lang="en-ZA" sz="1400" b="0" i="1" u="none" strike="noStrike">
                          <a:solidFill>
                            <a:srgbClr val="000000"/>
                          </a:solidFill>
                          <a:effectLst/>
                          <a:latin typeface="Arial" panose="020B0604020202020204" pitchFamily="34" charset="0"/>
                        </a:rPr>
                        <a:t>Dumping site/ refuse site</a:t>
                      </a:r>
                    </a:p>
                  </a:txBody>
                  <a:tcPr marL="7167" marR="64504"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dirty="0">
                          <a:solidFill>
                            <a:srgbClr val="000000"/>
                          </a:solidFill>
                          <a:effectLst/>
                          <a:latin typeface="Arial" panose="020B0604020202020204" pitchFamily="34" charset="0"/>
                        </a:rPr>
                        <a:t>2</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0 </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0" i="1" u="none" strike="noStrike">
                          <a:solidFill>
                            <a:srgbClr val="000000"/>
                          </a:solidFill>
                          <a:effectLst/>
                          <a:latin typeface="Arial" panose="020B0604020202020204" pitchFamily="34" charset="0"/>
                        </a:rPr>
                        <a:t> 0</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latin typeface="Arial" panose="020B0604020202020204" pitchFamily="34" charset="0"/>
                        </a:rPr>
                        <a:t>7</a:t>
                      </a:r>
                    </a:p>
                  </a:txBody>
                  <a:tcPr marL="7167" marR="7167" marT="716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437896973"/>
                  </a:ext>
                </a:extLst>
              </a:tr>
            </a:tbl>
          </a:graphicData>
        </a:graphic>
      </p:graphicFrame>
    </p:spTree>
    <p:extLst>
      <p:ext uri="{BB962C8B-B14F-4D97-AF65-F5344CB8AC3E}">
        <p14:creationId xmlns:p14="http://schemas.microsoft.com/office/powerpoint/2010/main" val="4023590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29</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Contact crime</a:t>
            </a:r>
            <a:r>
              <a:rPr lang="en-ZA" sz="2400" dirty="0"/>
              <a:t>: Liquor and drug-related offences</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8" name="TextBox 7">
            <a:extLst>
              <a:ext uri="{FF2B5EF4-FFF2-40B4-BE49-F238E27FC236}">
                <a16:creationId xmlns:a16="http://schemas.microsoft.com/office/drawing/2014/main" id="{D1A71B92-DB93-9AB8-7B48-A081F851B6E5}"/>
              </a:ext>
            </a:extLst>
          </p:cNvPr>
          <p:cNvSpPr txBox="1"/>
          <p:nvPr/>
        </p:nvSpPr>
        <p:spPr>
          <a:xfrm>
            <a:off x="0" y="6602400"/>
            <a:ext cx="12192000" cy="276999"/>
          </a:xfrm>
          <a:prstGeom prst="rect">
            <a:avLst/>
          </a:prstGeom>
          <a:noFill/>
        </p:spPr>
        <p:txBody>
          <a:bodyPr wrap="square" rtlCol="0">
            <a:spAutoFit/>
          </a:bodyPr>
          <a:lstStyle/>
          <a:p>
            <a:r>
              <a:rPr lang="en-ZA" sz="1200" b="1" dirty="0"/>
              <a:t>_</a:t>
            </a:r>
          </a:p>
        </p:txBody>
      </p:sp>
      <p:sp>
        <p:nvSpPr>
          <p:cNvPr id="10" name="Rectangle 9"/>
          <p:cNvSpPr/>
          <p:nvPr/>
        </p:nvSpPr>
        <p:spPr>
          <a:xfrm>
            <a:off x="1012742" y="5125218"/>
            <a:ext cx="3510844" cy="1332712"/>
          </a:xfrm>
          <a:prstGeom prst="rect">
            <a:avLst/>
          </a:prstGeom>
          <a:solidFill>
            <a:srgbClr val="4F81BD">
              <a:hueOff val="0"/>
              <a:satOff val="0"/>
              <a:lumOff val="0"/>
              <a:alphaOff val="0"/>
            </a:srgbClr>
          </a:solidFill>
          <a:ln>
            <a:noFill/>
          </a:ln>
          <a:effectLst>
            <a:outerShdw blurRad="40000" dist="23000" dir="5400000" rotWithShape="0">
              <a:srgbClr val="000000">
                <a:alpha val="35000"/>
              </a:srgbClr>
            </a:outerShdw>
          </a:effectLst>
          <a:scene3d>
            <a:camera prst="isometricOffAxis1Right" zoom="92000">
              <a:rot lat="600000" lon="20039998" rev="0"/>
            </a:camera>
            <a:lightRig rig="balanced" dir="t">
              <a:rot lat="0" lon="0" rev="0"/>
            </a:lightRig>
          </a:scene3d>
          <a:sp3d prstMaterial="plastic">
            <a:bevelT w="50800" h="50800"/>
            <a:bevelB w="50800" h="50800"/>
          </a:sp3d>
        </p:spPr>
        <p:txBody>
          <a:bodyPr spcFirstLastPara="0" vert="horz" wrap="square" lIns="113792" tIns="113792" rIns="113792" bIns="113792" numCol="1" spcCol="1270" anchor="ctr" anchorCtr="0">
            <a:noAutofit/>
          </a:bodyPr>
          <a:lstStyle/>
          <a:p>
            <a:r>
              <a:rPr lang="en-US" b="1" dirty="0">
                <a:solidFill>
                  <a:sysClr val="window" lastClr="FFFFFF"/>
                </a:solidFill>
                <a:latin typeface="Calibri" panose="020F0502020204030204" pitchFamily="34" charset="0"/>
                <a:cs typeface="Calibri" panose="020F0502020204030204" pitchFamily="34" charset="0"/>
              </a:rPr>
              <a:t>Confirmed incidents </a:t>
            </a:r>
            <a:r>
              <a:rPr lang="en-ZA" b="1" dirty="0">
                <a:solidFill>
                  <a:sysClr val="window" lastClr="FFFFFF"/>
                </a:solidFill>
                <a:latin typeface="Calibri" panose="020F0502020204030204" pitchFamily="34" charset="0"/>
                <a:cs typeface="Calibri" panose="020F0502020204030204" pitchFamily="34" charset="0"/>
              </a:rPr>
              <a:t>occurred at Liquor Outlets (Tavern/</a:t>
            </a:r>
            <a:r>
              <a:rPr lang="en-ZA" b="1" dirty="0" err="1">
                <a:solidFill>
                  <a:sysClr val="window" lastClr="FFFFFF"/>
                </a:solidFill>
                <a:latin typeface="Calibri" panose="020F0502020204030204" pitchFamily="34" charset="0"/>
                <a:cs typeface="Calibri" panose="020F0502020204030204" pitchFamily="34" charset="0"/>
              </a:rPr>
              <a:t>shebeen</a:t>
            </a:r>
            <a:r>
              <a:rPr lang="en-ZA" b="1" dirty="0">
                <a:solidFill>
                  <a:sysClr val="window" lastClr="FFFFFF"/>
                </a:solidFill>
                <a:latin typeface="Calibri" panose="020F0502020204030204" pitchFamily="34" charset="0"/>
                <a:cs typeface="Calibri" panose="020F0502020204030204" pitchFamily="34" charset="0"/>
              </a:rPr>
              <a:t>/pub/bar/night clubs etc.)</a:t>
            </a:r>
          </a:p>
        </p:txBody>
      </p:sp>
      <p:graphicFrame>
        <p:nvGraphicFramePr>
          <p:cNvPr id="11" name="Chart 10">
            <a:extLst>
              <a:ext uri="{FF2B5EF4-FFF2-40B4-BE49-F238E27FC236}">
                <a16:creationId xmlns:a16="http://schemas.microsoft.com/office/drawing/2014/main" id="{7631831E-B552-45A3-5F45-C5E183162BCD}"/>
              </a:ext>
            </a:extLst>
          </p:cNvPr>
          <p:cNvGraphicFramePr/>
          <p:nvPr/>
        </p:nvGraphicFramePr>
        <p:xfrm>
          <a:off x="433387" y="1066427"/>
          <a:ext cx="11485343" cy="3477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694C8ACF-5D00-0138-E40B-9B9D09B4AD91}"/>
              </a:ext>
            </a:extLst>
          </p:cNvPr>
          <p:cNvGraphicFramePr/>
          <p:nvPr/>
        </p:nvGraphicFramePr>
        <p:xfrm>
          <a:off x="3941020" y="4766680"/>
          <a:ext cx="6092686" cy="1788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23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Republic of South Africa</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Crime situation</a:t>
            </a:r>
          </a:p>
        </p:txBody>
      </p:sp>
      <p:pic>
        <p:nvPicPr>
          <p:cNvPr id="5" name="Picture 4">
            <a:extLst>
              <a:ext uri="{FF2B5EF4-FFF2-40B4-BE49-F238E27FC236}">
                <a16:creationId xmlns:a16="http://schemas.microsoft.com/office/drawing/2014/main" id="{9A12D52D-D09E-3C82-520F-1FEE2A5E6A1A}"/>
              </a:ext>
            </a:extLst>
          </p:cNvPr>
          <p:cNvPicPr>
            <a:picLocks noChangeAspect="1"/>
          </p:cNvPicPr>
          <p:nvPr/>
        </p:nvPicPr>
        <p:blipFill>
          <a:blip r:embed="rId2"/>
          <a:stretch>
            <a:fillRect/>
          </a:stretch>
        </p:blipFill>
        <p:spPr>
          <a:xfrm>
            <a:off x="253999" y="1079500"/>
            <a:ext cx="11811000" cy="4834125"/>
          </a:xfrm>
          <a:prstGeom prst="rect">
            <a:avLst/>
          </a:prstGeom>
        </p:spPr>
      </p:pic>
    </p:spTree>
    <p:extLst>
      <p:ext uri="{BB962C8B-B14F-4D97-AF65-F5344CB8AC3E}">
        <p14:creationId xmlns:p14="http://schemas.microsoft.com/office/powerpoint/2010/main" val="1596624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30</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Murder and rape</a:t>
            </a:r>
            <a:r>
              <a:rPr lang="en-ZA" sz="2400" dirty="0"/>
              <a:t>: </a:t>
            </a:r>
            <a:r>
              <a:rPr lang="en-ZA" dirty="0"/>
              <a:t>educational premises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8" name="TextBox 7">
            <a:extLst>
              <a:ext uri="{FF2B5EF4-FFF2-40B4-BE49-F238E27FC236}">
                <a16:creationId xmlns:a16="http://schemas.microsoft.com/office/drawing/2014/main" id="{D1A71B92-DB93-9AB8-7B48-A081F851B6E5}"/>
              </a:ext>
            </a:extLst>
          </p:cNvPr>
          <p:cNvSpPr txBox="1"/>
          <p:nvPr/>
        </p:nvSpPr>
        <p:spPr>
          <a:xfrm>
            <a:off x="0" y="6454263"/>
            <a:ext cx="12192000" cy="461665"/>
          </a:xfrm>
          <a:prstGeom prst="rect">
            <a:avLst/>
          </a:prstGeom>
          <a:noFill/>
        </p:spPr>
        <p:txBody>
          <a:bodyPr wrap="square" rtlCol="0">
            <a:spAutoFit/>
          </a:bodyPr>
          <a:lstStyle/>
          <a:p>
            <a:r>
              <a:rPr lang="en-ZA" sz="1200" b="1" dirty="0"/>
              <a:t>*School: Primary, Secondary, High schools</a:t>
            </a:r>
          </a:p>
          <a:p>
            <a:r>
              <a:rPr lang="en-ZA" sz="1200" b="1" dirty="0"/>
              <a:t>These are crime scenes, not all victims are students or learners</a:t>
            </a:r>
          </a:p>
        </p:txBody>
      </p:sp>
      <p:graphicFrame>
        <p:nvGraphicFramePr>
          <p:cNvPr id="9" name="Chart 8">
            <a:extLst>
              <a:ext uri="{FF2B5EF4-FFF2-40B4-BE49-F238E27FC236}">
                <a16:creationId xmlns:a16="http://schemas.microsoft.com/office/drawing/2014/main" id="{78C5252C-D140-177F-985D-AA028AA7F442}"/>
              </a:ext>
            </a:extLst>
          </p:cNvPr>
          <p:cNvGraphicFramePr/>
          <p:nvPr/>
        </p:nvGraphicFramePr>
        <p:xfrm>
          <a:off x="433388" y="1126644"/>
          <a:ext cx="11481804" cy="5327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74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31</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Murder </a:t>
            </a:r>
            <a:r>
              <a:rPr lang="en-ZA" sz="2400" dirty="0"/>
              <a:t>: </a:t>
            </a:r>
            <a:r>
              <a:rPr lang="en-ZA" dirty="0"/>
              <a:t>educational premises : Victims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8" name="TextBox 7">
            <a:extLst>
              <a:ext uri="{FF2B5EF4-FFF2-40B4-BE49-F238E27FC236}">
                <a16:creationId xmlns:a16="http://schemas.microsoft.com/office/drawing/2014/main" id="{D1A71B92-DB93-9AB8-7B48-A081F851B6E5}"/>
              </a:ext>
            </a:extLst>
          </p:cNvPr>
          <p:cNvSpPr txBox="1"/>
          <p:nvPr/>
        </p:nvSpPr>
        <p:spPr>
          <a:xfrm>
            <a:off x="0" y="6454263"/>
            <a:ext cx="12192000" cy="461665"/>
          </a:xfrm>
          <a:prstGeom prst="rect">
            <a:avLst/>
          </a:prstGeom>
          <a:noFill/>
        </p:spPr>
        <p:txBody>
          <a:bodyPr wrap="square" rtlCol="0">
            <a:spAutoFit/>
          </a:bodyPr>
          <a:lstStyle/>
          <a:p>
            <a:r>
              <a:rPr lang="en-ZA" sz="1200" b="1" dirty="0"/>
              <a:t>*School: Primary, Secondary, High schools</a:t>
            </a:r>
          </a:p>
          <a:p>
            <a:r>
              <a:rPr lang="en-ZA" sz="1200" b="1" dirty="0"/>
              <a:t>These are crime scenes, not all victims are students or learners</a:t>
            </a:r>
          </a:p>
        </p:txBody>
      </p:sp>
      <p:graphicFrame>
        <p:nvGraphicFramePr>
          <p:cNvPr id="5" name="Table 4">
            <a:extLst>
              <a:ext uri="{FF2B5EF4-FFF2-40B4-BE49-F238E27FC236}">
                <a16:creationId xmlns:a16="http://schemas.microsoft.com/office/drawing/2014/main" id="{BE1D2CF4-ED20-7EDD-6CFD-3A0C1ADA724D}"/>
              </a:ext>
            </a:extLst>
          </p:cNvPr>
          <p:cNvGraphicFramePr>
            <a:graphicFrameLocks noGrp="1"/>
          </p:cNvGraphicFramePr>
          <p:nvPr/>
        </p:nvGraphicFramePr>
        <p:xfrm>
          <a:off x="253999" y="1079500"/>
          <a:ext cx="11811001" cy="4654547"/>
        </p:xfrm>
        <a:graphic>
          <a:graphicData uri="http://schemas.openxmlformats.org/drawingml/2006/table">
            <a:tbl>
              <a:tblPr/>
              <a:tblGrid>
                <a:gridCol w="2480046">
                  <a:extLst>
                    <a:ext uri="{9D8B030D-6E8A-4147-A177-3AD203B41FA5}">
                      <a16:colId xmlns:a16="http://schemas.microsoft.com/office/drawing/2014/main" val="762676222"/>
                    </a:ext>
                  </a:extLst>
                </a:gridCol>
                <a:gridCol w="2022733">
                  <a:extLst>
                    <a:ext uri="{9D8B030D-6E8A-4147-A177-3AD203B41FA5}">
                      <a16:colId xmlns:a16="http://schemas.microsoft.com/office/drawing/2014/main" val="103683286"/>
                    </a:ext>
                  </a:extLst>
                </a:gridCol>
                <a:gridCol w="1780885">
                  <a:extLst>
                    <a:ext uri="{9D8B030D-6E8A-4147-A177-3AD203B41FA5}">
                      <a16:colId xmlns:a16="http://schemas.microsoft.com/office/drawing/2014/main" val="1586098255"/>
                    </a:ext>
                  </a:extLst>
                </a:gridCol>
                <a:gridCol w="1780885">
                  <a:extLst>
                    <a:ext uri="{9D8B030D-6E8A-4147-A177-3AD203B41FA5}">
                      <a16:colId xmlns:a16="http://schemas.microsoft.com/office/drawing/2014/main" val="3584289762"/>
                    </a:ext>
                  </a:extLst>
                </a:gridCol>
                <a:gridCol w="2216211">
                  <a:extLst>
                    <a:ext uri="{9D8B030D-6E8A-4147-A177-3AD203B41FA5}">
                      <a16:colId xmlns:a16="http://schemas.microsoft.com/office/drawing/2014/main" val="1278741538"/>
                    </a:ext>
                  </a:extLst>
                </a:gridCol>
                <a:gridCol w="1530241">
                  <a:extLst>
                    <a:ext uri="{9D8B030D-6E8A-4147-A177-3AD203B41FA5}">
                      <a16:colId xmlns:a16="http://schemas.microsoft.com/office/drawing/2014/main" val="812395215"/>
                    </a:ext>
                  </a:extLst>
                </a:gridCol>
              </a:tblGrid>
              <a:tr h="378469">
                <a:tc>
                  <a:txBody>
                    <a:bodyPr/>
                    <a:lstStyle/>
                    <a:p>
                      <a:pPr algn="ctr" fontAlgn="ctr"/>
                      <a:endParaRPr lang="en-ZA" sz="17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70C0"/>
                      </a:solidFill>
                      <a:prstDash val="solid"/>
                      <a:round/>
                      <a:headEnd type="none" w="med" len="med"/>
                      <a:tailEnd type="none" w="med" len="med"/>
                    </a:lnB>
                    <a:noFill/>
                  </a:tcPr>
                </a:tc>
                <a:tc>
                  <a:txBody>
                    <a:bodyPr/>
                    <a:lstStyle/>
                    <a:p>
                      <a:pPr algn="ctr" fontAlgn="ctr"/>
                      <a:endParaRPr lang="en-ZA" sz="1700" b="1"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noFill/>
                  </a:tcPr>
                </a:tc>
                <a:tc gridSpan="3">
                  <a:txBody>
                    <a:bodyPr/>
                    <a:lstStyle/>
                    <a:p>
                      <a:pPr algn="ctr" fontAlgn="ctr"/>
                      <a:r>
                        <a:rPr lang="en-ZA" sz="1700" b="1" i="0" u="none" strike="noStrike" dirty="0">
                          <a:solidFill>
                            <a:srgbClr val="000000"/>
                          </a:solidFill>
                          <a:effectLst/>
                          <a:latin typeface="Arial" panose="020B0604020202020204" pitchFamily="34" charset="0"/>
                        </a:rPr>
                        <a:t>Victim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hMerge="1">
                  <a:txBody>
                    <a:bodyPr/>
                    <a:lstStyle/>
                    <a:p>
                      <a:endParaRPr lang="en-ZA"/>
                    </a:p>
                  </a:txBody>
                  <a:tcPr/>
                </a:tc>
                <a:tc hMerge="1">
                  <a:txBody>
                    <a:bodyPr/>
                    <a:lstStyle/>
                    <a:p>
                      <a:endParaRPr lang="en-ZA"/>
                    </a:p>
                  </a:txBody>
                  <a:tcPr/>
                </a:tc>
                <a:tc>
                  <a:txBody>
                    <a:bodyPr/>
                    <a:lstStyle/>
                    <a:p>
                      <a:pPr algn="ctr" fontAlgn="ctr"/>
                      <a:endParaRPr lang="en-ZA" sz="17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758766575"/>
                  </a:ext>
                </a:extLst>
              </a:tr>
              <a:tr h="592313">
                <a:tc>
                  <a:txBody>
                    <a:bodyPr/>
                    <a:lstStyle/>
                    <a:p>
                      <a:pPr algn="ctr" fontAlgn="ctr"/>
                      <a:r>
                        <a:rPr lang="en-ZA" sz="1700" b="1" i="0" u="none" strike="noStrike" dirty="0">
                          <a:solidFill>
                            <a:srgbClr val="000000"/>
                          </a:solidFill>
                          <a:effectLst/>
                          <a:latin typeface="Arial" panose="020B0604020202020204" pitchFamily="34" charset="0"/>
                        </a:rPr>
                        <a:t>Premises</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700" b="1" i="0" u="none" strike="noStrike" dirty="0">
                          <a:solidFill>
                            <a:srgbClr val="000000"/>
                          </a:solidFill>
                          <a:effectLst/>
                          <a:latin typeface="Arial" panose="020B0604020202020204" pitchFamily="34" charset="0"/>
                        </a:rPr>
                        <a:t>Perpetrator</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700" b="1" i="0" u="none" strike="noStrike" dirty="0">
                          <a:solidFill>
                            <a:srgbClr val="000000"/>
                          </a:solidFill>
                          <a:effectLst/>
                          <a:latin typeface="Arial" panose="020B0604020202020204" pitchFamily="34" charset="0"/>
                        </a:rPr>
                        <a:t>Learner/</a:t>
                      </a:r>
                      <a:br>
                        <a:rPr lang="en-ZA" sz="1700" b="1" i="0" u="none" strike="noStrike" dirty="0">
                          <a:solidFill>
                            <a:srgbClr val="000000"/>
                          </a:solidFill>
                          <a:effectLst/>
                          <a:latin typeface="Arial" panose="020B0604020202020204" pitchFamily="34" charset="0"/>
                        </a:rPr>
                      </a:br>
                      <a:r>
                        <a:rPr lang="en-ZA" sz="1700" b="1" i="0" u="none" strike="noStrike" dirty="0">
                          <a:solidFill>
                            <a:srgbClr val="000000"/>
                          </a:solidFill>
                          <a:effectLst/>
                          <a:latin typeface="Arial" panose="020B0604020202020204" pitchFamily="34" charset="0"/>
                        </a:rPr>
                        <a:t>Student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700" b="1" i="0" u="none" strike="noStrike" dirty="0">
                          <a:solidFill>
                            <a:srgbClr val="000000"/>
                          </a:solidFill>
                          <a:effectLst/>
                          <a:latin typeface="Arial" panose="020B0604020202020204" pitchFamily="34" charset="0"/>
                        </a:rPr>
                        <a:t>Security</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700" b="1" i="0" u="none" strike="noStrike" dirty="0">
                          <a:solidFill>
                            <a:srgbClr val="000000"/>
                          </a:solidFill>
                          <a:effectLst/>
                          <a:latin typeface="Arial" panose="020B0604020202020204" pitchFamily="34" charset="0"/>
                        </a:rPr>
                        <a:t>Not specified/</a:t>
                      </a:r>
                      <a:br>
                        <a:rPr lang="en-ZA" sz="1700" b="1" i="0" u="none" strike="noStrike" dirty="0">
                          <a:solidFill>
                            <a:srgbClr val="000000"/>
                          </a:solidFill>
                          <a:effectLst/>
                          <a:latin typeface="Arial" panose="020B0604020202020204" pitchFamily="34" charset="0"/>
                        </a:rPr>
                      </a:br>
                      <a:r>
                        <a:rPr lang="en-ZA" sz="1700" b="1" i="0" u="none" strike="noStrike" dirty="0">
                          <a:solidFill>
                            <a:srgbClr val="000000"/>
                          </a:solidFill>
                          <a:effectLst/>
                          <a:latin typeface="Arial" panose="020B0604020202020204" pitchFamily="34" charset="0"/>
                        </a:rPr>
                        <a:t>Unknown</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800" b="1" i="0" u="none" strike="noStrike">
                          <a:solidFill>
                            <a:srgbClr val="002060"/>
                          </a:solidFill>
                          <a:effectLst/>
                          <a:latin typeface="Arial" panose="020B0604020202020204" pitchFamily="34" charset="0"/>
                        </a:rPr>
                        <a:t>Total</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4013185957"/>
                  </a:ext>
                </a:extLst>
              </a:tr>
              <a:tr h="656013">
                <a:tc>
                  <a:txBody>
                    <a:bodyPr/>
                    <a:lstStyle/>
                    <a:p>
                      <a:pPr algn="r" fontAlgn="ctr"/>
                      <a:r>
                        <a:rPr lang="en-ZA" sz="1500" b="0" i="1" u="none" strike="noStrike">
                          <a:solidFill>
                            <a:srgbClr val="000000"/>
                          </a:solidFill>
                          <a:effectLst/>
                          <a:latin typeface="Arial" panose="020B0604020202020204" pitchFamily="34" charset="0"/>
                        </a:rPr>
                        <a:t>Tertiary education </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fontAlgn="ctr"/>
                      <a:r>
                        <a:rPr lang="en-ZA" sz="1500" b="0" i="1" u="none" strike="noStrike" dirty="0">
                          <a:solidFill>
                            <a:srgbClr val="000000"/>
                          </a:solidFill>
                          <a:effectLst/>
                          <a:latin typeface="Arial" panose="020B0604020202020204" pitchFamily="34" charset="0"/>
                        </a:rPr>
                        <a:t>Not specified</a:t>
                      </a:r>
                      <a:br>
                        <a:rPr lang="en-ZA" sz="1500" b="0" i="1" u="none" strike="noStrike" dirty="0">
                          <a:solidFill>
                            <a:srgbClr val="000000"/>
                          </a:solidFill>
                          <a:effectLst/>
                          <a:latin typeface="Arial" panose="020B0604020202020204" pitchFamily="34" charset="0"/>
                        </a:rPr>
                      </a:br>
                      <a:r>
                        <a:rPr lang="en-ZA" sz="1500" b="0" i="1" u="none" strike="noStrike" dirty="0">
                          <a:solidFill>
                            <a:srgbClr val="000000"/>
                          </a:solidFill>
                          <a:effectLst/>
                          <a:latin typeface="Arial" panose="020B0604020202020204" pitchFamily="34" charset="0"/>
                        </a:rPr>
                        <a:t>Unknown</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a:solidFill>
                            <a:srgbClr val="00206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159082470"/>
                  </a:ext>
                </a:extLst>
              </a:tr>
              <a:tr h="656013">
                <a:tc rowSpan="2">
                  <a:txBody>
                    <a:bodyPr/>
                    <a:lstStyle/>
                    <a:p>
                      <a:pPr algn="ctr" fontAlgn="ctr"/>
                      <a:r>
                        <a:rPr lang="en-ZA" sz="1500" b="0" i="1" u="none" strike="noStrike">
                          <a:solidFill>
                            <a:srgbClr val="000000"/>
                          </a:solidFill>
                          <a:effectLst/>
                          <a:latin typeface="Arial" panose="020B0604020202020204" pitchFamily="34" charset="0"/>
                        </a:rPr>
                        <a:t>School</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fontAlgn="ctr"/>
                      <a:r>
                        <a:rPr lang="en-ZA" sz="1500" b="0" i="1" u="none" strike="noStrike" dirty="0">
                          <a:solidFill>
                            <a:srgbClr val="000000"/>
                          </a:solidFill>
                          <a:effectLst/>
                          <a:latin typeface="Arial" panose="020B0604020202020204" pitchFamily="34" charset="0"/>
                        </a:rPr>
                        <a:t>Learner/</a:t>
                      </a:r>
                      <a:br>
                        <a:rPr lang="en-ZA" sz="1500" b="0" i="1" u="none" strike="noStrike" dirty="0">
                          <a:solidFill>
                            <a:srgbClr val="000000"/>
                          </a:solidFill>
                          <a:effectLst/>
                          <a:latin typeface="Arial" panose="020B0604020202020204" pitchFamily="34" charset="0"/>
                        </a:rPr>
                      </a:br>
                      <a:r>
                        <a:rPr lang="en-ZA" sz="1500" b="0" i="1" u="none" strike="noStrike" dirty="0">
                          <a:solidFill>
                            <a:srgbClr val="000000"/>
                          </a:solidFill>
                          <a:effectLst/>
                          <a:latin typeface="Arial" panose="020B0604020202020204" pitchFamily="34" charset="0"/>
                        </a:rPr>
                        <a:t>Student</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dirty="0">
                          <a:solidFill>
                            <a:srgbClr val="000000"/>
                          </a:solidFill>
                          <a:effectLst/>
                          <a:latin typeface="Arial" panose="020B0604020202020204" pitchFamily="34" charset="0"/>
                        </a:rPr>
                        <a:t>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600" b="1" i="1" u="none" strike="noStrike">
                          <a:solidFill>
                            <a:srgbClr val="002060"/>
                          </a:solidFill>
                          <a:effectLst/>
                          <a:latin typeface="Arial" panose="020B0604020202020204" pitchFamily="34" charset="0"/>
                        </a:rPr>
                        <a:t>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622398708"/>
                  </a:ext>
                </a:extLst>
              </a:tr>
              <a:tr h="656013">
                <a:tc vMerge="1">
                  <a:txBody>
                    <a:bodyPr/>
                    <a:lstStyle/>
                    <a:p>
                      <a:endParaRPr lang="en-ZA"/>
                    </a:p>
                  </a:txBody>
                  <a:tcPr/>
                </a:tc>
                <a:tc>
                  <a:txBody>
                    <a:bodyPr/>
                    <a:lstStyle/>
                    <a:p>
                      <a:pPr algn="r" fontAlgn="ctr"/>
                      <a:r>
                        <a:rPr lang="en-ZA" sz="1500" b="0" i="1" u="none" strike="noStrike">
                          <a:solidFill>
                            <a:srgbClr val="000000"/>
                          </a:solidFill>
                          <a:effectLst/>
                          <a:latin typeface="Arial" panose="020B0604020202020204" pitchFamily="34" charset="0"/>
                        </a:rPr>
                        <a:t>Not specified</a:t>
                      </a:r>
                      <a:br>
                        <a:rPr lang="en-ZA" sz="1500" b="0" i="1" u="none" strike="noStrike">
                          <a:solidFill>
                            <a:srgbClr val="000000"/>
                          </a:solidFill>
                          <a:effectLst/>
                          <a:latin typeface="Arial" panose="020B0604020202020204" pitchFamily="34" charset="0"/>
                        </a:rPr>
                      </a:br>
                      <a:r>
                        <a:rPr lang="en-ZA" sz="1500" b="0" i="1" u="none" strike="noStrike">
                          <a:solidFill>
                            <a:srgbClr val="000000"/>
                          </a:solidFill>
                          <a:effectLst/>
                          <a:latin typeface="Arial" panose="020B0604020202020204" pitchFamily="34" charset="0"/>
                        </a:rPr>
                        <a:t>Unknown</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600" b="1" i="1" u="none" strike="noStrike">
                          <a:solidFill>
                            <a:srgbClr val="00206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373607921"/>
                  </a:ext>
                </a:extLst>
              </a:tr>
              <a:tr h="656013">
                <a:tc rowSpan="2">
                  <a:txBody>
                    <a:bodyPr/>
                    <a:lstStyle/>
                    <a:p>
                      <a:pPr algn="ctr" fontAlgn="ctr"/>
                      <a:r>
                        <a:rPr lang="en-ZA" sz="1500" b="0" i="1" u="none" strike="noStrike">
                          <a:solidFill>
                            <a:srgbClr val="000000"/>
                          </a:solidFill>
                          <a:effectLst/>
                          <a:latin typeface="Arial" panose="020B0604020202020204" pitchFamily="34" charset="0"/>
                        </a:rPr>
                        <a:t>Special school</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r" fontAlgn="ctr"/>
                      <a:r>
                        <a:rPr lang="en-ZA" sz="1500" b="0" i="1" u="none" strike="noStrike" dirty="0">
                          <a:solidFill>
                            <a:srgbClr val="000000"/>
                          </a:solidFill>
                          <a:effectLst/>
                          <a:latin typeface="Arial" panose="020B0604020202020204" pitchFamily="34" charset="0"/>
                        </a:rPr>
                        <a:t>Learner/</a:t>
                      </a:r>
                      <a:br>
                        <a:rPr lang="en-ZA" sz="1500" b="0" i="1" u="none" strike="noStrike" dirty="0">
                          <a:solidFill>
                            <a:srgbClr val="000000"/>
                          </a:solidFill>
                          <a:effectLst/>
                          <a:latin typeface="Arial" panose="020B0604020202020204" pitchFamily="34" charset="0"/>
                        </a:rPr>
                      </a:br>
                      <a:r>
                        <a:rPr lang="en-ZA" sz="1500" b="0" i="1" u="none" strike="noStrike" dirty="0">
                          <a:solidFill>
                            <a:srgbClr val="000000"/>
                          </a:solidFill>
                          <a:effectLst/>
                          <a:latin typeface="Arial" panose="020B0604020202020204" pitchFamily="34" charset="0"/>
                        </a:rPr>
                        <a:t>Student</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fontAlgn="ctr"/>
                      <a:r>
                        <a:rPr lang="en-ZA" sz="1600" b="1" i="1" u="none" strike="noStrike">
                          <a:solidFill>
                            <a:srgbClr val="00206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082693740"/>
                  </a:ext>
                </a:extLst>
              </a:tr>
              <a:tr h="656013">
                <a:tc vMerge="1">
                  <a:txBody>
                    <a:bodyPr/>
                    <a:lstStyle/>
                    <a:p>
                      <a:endParaRPr lang="en-ZA"/>
                    </a:p>
                  </a:txBody>
                  <a:tcPr/>
                </a:tc>
                <a:tc>
                  <a:txBody>
                    <a:bodyPr/>
                    <a:lstStyle/>
                    <a:p>
                      <a:pPr algn="r" fontAlgn="ctr"/>
                      <a:r>
                        <a:rPr lang="en-ZA" sz="1500" b="0" i="1" u="none" strike="noStrike">
                          <a:solidFill>
                            <a:srgbClr val="000000"/>
                          </a:solidFill>
                          <a:effectLst/>
                          <a:latin typeface="Arial" panose="020B0604020202020204" pitchFamily="34" charset="0"/>
                        </a:rPr>
                        <a:t>Boyfriend</a:t>
                      </a:r>
                    </a:p>
                  </a:txBody>
                  <a:tcPr marL="9525" marR="857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1" u="none" strike="noStrike" dirty="0">
                          <a:solidFill>
                            <a:srgbClr val="002060"/>
                          </a:solidFill>
                          <a:effectLs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086519612"/>
                  </a:ext>
                </a:extLst>
              </a:tr>
              <a:tr h="403700">
                <a:tc gridSpan="2">
                  <a:txBody>
                    <a:bodyPr/>
                    <a:lstStyle/>
                    <a:p>
                      <a:pPr algn="ctr" fontAlgn="ctr"/>
                      <a:r>
                        <a:rPr lang="en-ZA" sz="1800" b="1" i="0" u="none" strike="noStrike">
                          <a:solidFill>
                            <a:srgbClr val="FFFFFF"/>
                          </a:solidFill>
                          <a:effectLst/>
                          <a:highlight>
                            <a:srgbClr val="305496"/>
                          </a:highlight>
                          <a:latin typeface="Arial" panose="020B0604020202020204" pitchFamily="34" charset="0"/>
                        </a:rPr>
                        <a:t>Total</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hMerge="1">
                  <a:txBody>
                    <a:bodyPr/>
                    <a:lstStyle/>
                    <a:p>
                      <a:endParaRPr lang="en-ZA"/>
                    </a:p>
                  </a:txBody>
                  <a:tcPr/>
                </a:tc>
                <a:tc>
                  <a:txBody>
                    <a:bodyPr/>
                    <a:lstStyle/>
                    <a:p>
                      <a:pPr algn="ctr" fontAlgn="ctr"/>
                      <a:r>
                        <a:rPr lang="en-ZA" sz="1800" b="1" i="0" u="none" strike="noStrike">
                          <a:solidFill>
                            <a:srgbClr val="FFFFFF"/>
                          </a:solidFill>
                          <a:effectLst/>
                          <a:highlight>
                            <a:srgbClr val="305496"/>
                          </a:highlight>
                          <a:latin typeface="Arial" panose="020B0604020202020204" pitchFamily="34" charset="0"/>
                        </a:rPr>
                        <a:t>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800" b="1" i="0" u="none" strike="noStrike">
                          <a:solidFill>
                            <a:srgbClr val="FFFFFF"/>
                          </a:solidFill>
                          <a:effectLst/>
                          <a:highlight>
                            <a:srgbClr val="305496"/>
                          </a:highlight>
                          <a:latin typeface="Arial" panose="020B0604020202020204" pitchFamily="34" charset="0"/>
                        </a:rPr>
                        <a:t>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800" b="1" i="0" u="none" strike="noStrike">
                          <a:solidFill>
                            <a:srgbClr val="FFFFFF"/>
                          </a:solidFill>
                          <a:effectLst/>
                          <a:highlight>
                            <a:srgbClr val="305496"/>
                          </a:highlight>
                          <a:latin typeface="Arial" panose="020B0604020202020204" pitchFamily="34" charset="0"/>
                        </a:rPr>
                        <a:t>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800" b="1" i="0" u="none" strike="noStrike" dirty="0">
                          <a:solidFill>
                            <a:srgbClr val="FFFFFF"/>
                          </a:solidFill>
                          <a:effectLst/>
                          <a:latin typeface="Arial" panose="020B0604020202020204" pitchFamily="34" charset="0"/>
                        </a:rPr>
                        <a:t>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extLst>
                  <a:ext uri="{0D108BD9-81ED-4DB2-BD59-A6C34878D82A}">
                    <a16:rowId xmlns:a16="http://schemas.microsoft.com/office/drawing/2014/main" val="1634221273"/>
                  </a:ext>
                </a:extLst>
              </a:tr>
            </a:tbl>
          </a:graphicData>
        </a:graphic>
      </p:graphicFrame>
    </p:spTree>
    <p:extLst>
      <p:ext uri="{BB962C8B-B14F-4D97-AF65-F5344CB8AC3E}">
        <p14:creationId xmlns:p14="http://schemas.microsoft.com/office/powerpoint/2010/main" val="327125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32</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Rape </a:t>
            </a:r>
            <a:r>
              <a:rPr lang="en-ZA" sz="2400" dirty="0"/>
              <a:t>: </a:t>
            </a:r>
            <a:r>
              <a:rPr lang="en-ZA" dirty="0"/>
              <a:t>educational premises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8" name="TextBox 7">
            <a:extLst>
              <a:ext uri="{FF2B5EF4-FFF2-40B4-BE49-F238E27FC236}">
                <a16:creationId xmlns:a16="http://schemas.microsoft.com/office/drawing/2014/main" id="{D1A71B92-DB93-9AB8-7B48-A081F851B6E5}"/>
              </a:ext>
            </a:extLst>
          </p:cNvPr>
          <p:cNvSpPr txBox="1"/>
          <p:nvPr/>
        </p:nvSpPr>
        <p:spPr>
          <a:xfrm>
            <a:off x="0" y="6454263"/>
            <a:ext cx="12192000" cy="461665"/>
          </a:xfrm>
          <a:prstGeom prst="rect">
            <a:avLst/>
          </a:prstGeom>
          <a:noFill/>
        </p:spPr>
        <p:txBody>
          <a:bodyPr wrap="square" rtlCol="0">
            <a:spAutoFit/>
          </a:bodyPr>
          <a:lstStyle/>
          <a:p>
            <a:r>
              <a:rPr lang="en-ZA" sz="1200" b="1" dirty="0"/>
              <a:t>*School: Primary, Secondary, High schools</a:t>
            </a:r>
          </a:p>
          <a:p>
            <a:r>
              <a:rPr lang="en-ZA" sz="1200" b="1" dirty="0"/>
              <a:t>These are crime scenes, not all victims are students or learners</a:t>
            </a:r>
          </a:p>
        </p:txBody>
      </p:sp>
      <p:graphicFrame>
        <p:nvGraphicFramePr>
          <p:cNvPr id="5" name="Table 4">
            <a:extLst>
              <a:ext uri="{FF2B5EF4-FFF2-40B4-BE49-F238E27FC236}">
                <a16:creationId xmlns:a16="http://schemas.microsoft.com/office/drawing/2014/main" id="{2A5FA70E-051B-48D2-2C01-29029078CAF7}"/>
              </a:ext>
            </a:extLst>
          </p:cNvPr>
          <p:cNvGraphicFramePr>
            <a:graphicFrameLocks noGrp="1"/>
          </p:cNvGraphicFramePr>
          <p:nvPr/>
        </p:nvGraphicFramePr>
        <p:xfrm>
          <a:off x="253999" y="1079499"/>
          <a:ext cx="11811008" cy="3453560"/>
        </p:xfrm>
        <a:graphic>
          <a:graphicData uri="http://schemas.openxmlformats.org/drawingml/2006/table">
            <a:tbl>
              <a:tblPr/>
              <a:tblGrid>
                <a:gridCol w="1946276">
                  <a:extLst>
                    <a:ext uri="{9D8B030D-6E8A-4147-A177-3AD203B41FA5}">
                      <a16:colId xmlns:a16="http://schemas.microsoft.com/office/drawing/2014/main" val="1399350426"/>
                    </a:ext>
                  </a:extLst>
                </a:gridCol>
                <a:gridCol w="992395">
                  <a:extLst>
                    <a:ext uri="{9D8B030D-6E8A-4147-A177-3AD203B41FA5}">
                      <a16:colId xmlns:a16="http://schemas.microsoft.com/office/drawing/2014/main" val="3499907062"/>
                    </a:ext>
                  </a:extLst>
                </a:gridCol>
                <a:gridCol w="992395">
                  <a:extLst>
                    <a:ext uri="{9D8B030D-6E8A-4147-A177-3AD203B41FA5}">
                      <a16:colId xmlns:a16="http://schemas.microsoft.com/office/drawing/2014/main" val="89283299"/>
                    </a:ext>
                  </a:extLst>
                </a:gridCol>
                <a:gridCol w="992395">
                  <a:extLst>
                    <a:ext uri="{9D8B030D-6E8A-4147-A177-3AD203B41FA5}">
                      <a16:colId xmlns:a16="http://schemas.microsoft.com/office/drawing/2014/main" val="1037649675"/>
                    </a:ext>
                  </a:extLst>
                </a:gridCol>
                <a:gridCol w="992395">
                  <a:extLst>
                    <a:ext uri="{9D8B030D-6E8A-4147-A177-3AD203B41FA5}">
                      <a16:colId xmlns:a16="http://schemas.microsoft.com/office/drawing/2014/main" val="1088525610"/>
                    </a:ext>
                  </a:extLst>
                </a:gridCol>
                <a:gridCol w="992395">
                  <a:extLst>
                    <a:ext uri="{9D8B030D-6E8A-4147-A177-3AD203B41FA5}">
                      <a16:colId xmlns:a16="http://schemas.microsoft.com/office/drawing/2014/main" val="3801574763"/>
                    </a:ext>
                  </a:extLst>
                </a:gridCol>
                <a:gridCol w="992395">
                  <a:extLst>
                    <a:ext uri="{9D8B030D-6E8A-4147-A177-3AD203B41FA5}">
                      <a16:colId xmlns:a16="http://schemas.microsoft.com/office/drawing/2014/main" val="2098686524"/>
                    </a:ext>
                  </a:extLst>
                </a:gridCol>
                <a:gridCol w="992395">
                  <a:extLst>
                    <a:ext uri="{9D8B030D-6E8A-4147-A177-3AD203B41FA5}">
                      <a16:colId xmlns:a16="http://schemas.microsoft.com/office/drawing/2014/main" val="3652394975"/>
                    </a:ext>
                  </a:extLst>
                </a:gridCol>
                <a:gridCol w="992395">
                  <a:extLst>
                    <a:ext uri="{9D8B030D-6E8A-4147-A177-3AD203B41FA5}">
                      <a16:colId xmlns:a16="http://schemas.microsoft.com/office/drawing/2014/main" val="458976119"/>
                    </a:ext>
                  </a:extLst>
                </a:gridCol>
                <a:gridCol w="992395">
                  <a:extLst>
                    <a:ext uri="{9D8B030D-6E8A-4147-A177-3AD203B41FA5}">
                      <a16:colId xmlns:a16="http://schemas.microsoft.com/office/drawing/2014/main" val="2776702987"/>
                    </a:ext>
                  </a:extLst>
                </a:gridCol>
                <a:gridCol w="933177">
                  <a:extLst>
                    <a:ext uri="{9D8B030D-6E8A-4147-A177-3AD203B41FA5}">
                      <a16:colId xmlns:a16="http://schemas.microsoft.com/office/drawing/2014/main" val="2207036329"/>
                    </a:ext>
                  </a:extLst>
                </a:gridCol>
              </a:tblGrid>
              <a:tr h="577023">
                <a:tc>
                  <a:txBody>
                    <a:bodyPr/>
                    <a:lstStyle/>
                    <a:p>
                      <a:pPr algn="ctr" fontAlgn="ctr"/>
                      <a:endParaRPr lang="en-ZA" sz="1400" b="1" i="0" u="none" strike="noStrike" dirty="0">
                        <a:solidFill>
                          <a:srgbClr val="000000"/>
                        </a:solidFill>
                        <a:effectLst/>
                        <a:latin typeface="Arial" panose="020B0604020202020204" pitchFamily="34" charset="0"/>
                      </a:endParaRPr>
                    </a:p>
                  </a:txBody>
                  <a:tcPr marL="7632" marR="7632" marT="7632" marB="0" anchor="ctr">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EC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FS</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GP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KZN</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LP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MP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NW</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WC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600" b="1" i="0" u="none" strike="noStrike" dirty="0">
                          <a:solidFill>
                            <a:srgbClr val="002060"/>
                          </a:solidFill>
                          <a:effectLst>
                            <a:outerShdw blurRad="50800" dist="38100" dir="8100000" algn="tr" rotWithShape="0">
                              <a:prstClr val="black">
                                <a:alpha val="40000"/>
                              </a:prstClr>
                            </a:outerShdw>
                          </a:effectLst>
                          <a:latin typeface="Arial" panose="020B0604020202020204" pitchFamily="34" charset="0"/>
                        </a:rPr>
                        <a:t>RSA</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687292795"/>
                  </a:ext>
                </a:extLst>
              </a:tr>
              <a:tr h="567979">
                <a:tc>
                  <a:txBody>
                    <a:bodyPr/>
                    <a:lstStyle/>
                    <a:p>
                      <a:pPr algn="r" fontAlgn="ctr"/>
                      <a:r>
                        <a:rPr lang="en-ZA" sz="1500" b="0" i="1" u="none" strike="noStrike" dirty="0">
                          <a:solidFill>
                            <a:srgbClr val="000000"/>
                          </a:solidFill>
                          <a:effectLst/>
                          <a:latin typeface="Arial" panose="020B0604020202020204" pitchFamily="34" charset="0"/>
                        </a:rPr>
                        <a:t>Day Care/After care</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1" i="1" u="none" strike="noStrike">
                          <a:solidFill>
                            <a:srgbClr val="002060"/>
                          </a:solidFill>
                          <a:effectLst/>
                          <a:latin typeface="Arial" panose="020B0604020202020204" pitchFamily="34" charset="0"/>
                        </a:rPr>
                        <a:t>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379022446"/>
                  </a:ext>
                </a:extLst>
              </a:tr>
              <a:tr h="567979">
                <a:tc>
                  <a:txBody>
                    <a:bodyPr/>
                    <a:lstStyle/>
                    <a:p>
                      <a:pPr algn="r" fontAlgn="ctr"/>
                      <a:r>
                        <a:rPr lang="en-ZA" sz="1500" b="0" i="1" u="none" strike="noStrike">
                          <a:solidFill>
                            <a:srgbClr val="000000"/>
                          </a:solidFill>
                          <a:effectLst/>
                          <a:latin typeface="Arial" panose="020B0604020202020204" pitchFamily="34" charset="0"/>
                        </a:rPr>
                        <a:t>School</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11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7</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9</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6</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1" i="1" u="none" strike="noStrike">
                          <a:solidFill>
                            <a:srgbClr val="002060"/>
                          </a:solidFill>
                          <a:effectLst/>
                          <a:latin typeface="Arial" panose="020B0604020202020204" pitchFamily="34" charset="0"/>
                        </a:rPr>
                        <a:t>61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1894878499"/>
                  </a:ext>
                </a:extLst>
              </a:tr>
              <a:tr h="567979">
                <a:tc>
                  <a:txBody>
                    <a:bodyPr/>
                    <a:lstStyle/>
                    <a:p>
                      <a:pPr algn="r" fontAlgn="ctr"/>
                      <a:r>
                        <a:rPr lang="en-ZA" sz="1500" b="0" i="1" u="none" strike="noStrike">
                          <a:solidFill>
                            <a:srgbClr val="000000"/>
                          </a:solidFill>
                          <a:effectLst/>
                          <a:latin typeface="Arial" panose="020B0604020202020204" pitchFamily="34" charset="0"/>
                        </a:rPr>
                        <a:t>Special school</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1" i="1" u="none" strike="noStrike">
                          <a:solidFill>
                            <a:srgbClr val="002060"/>
                          </a:solidFill>
                          <a:effectLst/>
                          <a:latin typeface="Arial" panose="020B0604020202020204" pitchFamily="34" charset="0"/>
                        </a:rPr>
                        <a:t>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492653808"/>
                  </a:ext>
                </a:extLst>
              </a:tr>
              <a:tr h="567979">
                <a:tc>
                  <a:txBody>
                    <a:bodyPr/>
                    <a:lstStyle/>
                    <a:p>
                      <a:pPr algn="r" fontAlgn="ctr"/>
                      <a:r>
                        <a:rPr lang="en-ZA" sz="1500" b="0" i="1" u="none" strike="noStrike">
                          <a:solidFill>
                            <a:srgbClr val="000000"/>
                          </a:solidFill>
                          <a:effectLst/>
                          <a:latin typeface="Arial" panose="020B0604020202020204" pitchFamily="34" charset="0"/>
                        </a:rPr>
                        <a:t>Tertiary</a:t>
                      </a:r>
                    </a:p>
                  </a:txBody>
                  <a:tcPr marL="7632" marR="68691"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1" i="1" u="none" strike="noStrike" dirty="0">
                          <a:solidFill>
                            <a:srgbClr val="002060"/>
                          </a:solidFill>
                          <a:effectLst/>
                          <a:latin typeface="Arial" panose="020B0604020202020204" pitchFamily="34" charset="0"/>
                        </a:rPr>
                        <a:t>4</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459047297"/>
                  </a:ext>
                </a:extLst>
              </a:tr>
              <a:tr h="604621">
                <a:tc>
                  <a:txBody>
                    <a:bodyPr/>
                    <a:lstStyle/>
                    <a:p>
                      <a:pPr algn="ctr" fontAlgn="ctr"/>
                      <a:r>
                        <a:rPr lang="en-ZA" sz="1600" b="1" i="0" u="none" strike="noStrike" dirty="0">
                          <a:solidFill>
                            <a:srgbClr val="FFFFFF"/>
                          </a:solidFill>
                          <a:effectLst/>
                          <a:latin typeface="Arial" panose="020B0604020202020204" pitchFamily="34" charset="0"/>
                        </a:rPr>
                        <a:t>Total </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11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a:solidFill>
                            <a:srgbClr val="FFFFFF"/>
                          </a:solidFill>
                          <a:effectLst/>
                          <a:latin typeface="Arial" panose="020B0604020202020204" pitchFamily="34" charset="0"/>
                        </a:rPr>
                        <a:t>11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15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10</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11</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2</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8</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600" b="1" i="0" u="none" strike="noStrike" dirty="0">
                          <a:solidFill>
                            <a:srgbClr val="FFFFFF"/>
                          </a:solidFill>
                          <a:effectLst/>
                          <a:latin typeface="Arial" panose="020B0604020202020204" pitchFamily="34" charset="0"/>
                        </a:rPr>
                        <a:t>75</a:t>
                      </a:r>
                    </a:p>
                  </a:txBody>
                  <a:tcPr marL="7632" marR="7632" marT="7632"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extLst>
                  <a:ext uri="{0D108BD9-81ED-4DB2-BD59-A6C34878D82A}">
                    <a16:rowId xmlns:a16="http://schemas.microsoft.com/office/drawing/2014/main" val="3813034053"/>
                  </a:ext>
                </a:extLst>
              </a:tr>
            </a:tbl>
          </a:graphicData>
        </a:graphic>
      </p:graphicFrame>
    </p:spTree>
    <p:extLst>
      <p:ext uri="{BB962C8B-B14F-4D97-AF65-F5344CB8AC3E}">
        <p14:creationId xmlns:p14="http://schemas.microsoft.com/office/powerpoint/2010/main" val="3031106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33</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rape</a:t>
            </a:r>
            <a:r>
              <a:rPr lang="en-ZA" sz="2400" dirty="0"/>
              <a:t>: </a:t>
            </a:r>
            <a:r>
              <a:rPr lang="en-ZA" dirty="0"/>
              <a:t>educational premises: Victims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sp>
        <p:nvSpPr>
          <p:cNvPr id="8" name="TextBox 7">
            <a:extLst>
              <a:ext uri="{FF2B5EF4-FFF2-40B4-BE49-F238E27FC236}">
                <a16:creationId xmlns:a16="http://schemas.microsoft.com/office/drawing/2014/main" id="{D1A71B92-DB93-9AB8-7B48-A081F851B6E5}"/>
              </a:ext>
            </a:extLst>
          </p:cNvPr>
          <p:cNvSpPr txBox="1"/>
          <p:nvPr/>
        </p:nvSpPr>
        <p:spPr>
          <a:xfrm>
            <a:off x="433388" y="6398329"/>
            <a:ext cx="11185456" cy="461665"/>
          </a:xfrm>
          <a:prstGeom prst="rect">
            <a:avLst/>
          </a:prstGeom>
          <a:noFill/>
        </p:spPr>
        <p:txBody>
          <a:bodyPr wrap="square" rtlCol="0">
            <a:spAutoFit/>
          </a:bodyPr>
          <a:lstStyle/>
          <a:p>
            <a:r>
              <a:rPr lang="en-ZA" sz="1200" b="1" dirty="0"/>
              <a:t>*School: Primary, Secondary, High schools</a:t>
            </a:r>
          </a:p>
          <a:p>
            <a:r>
              <a:rPr lang="en-ZA" sz="1200" b="1" dirty="0"/>
              <a:t>These are crime scenes, not all victims are students or learners</a:t>
            </a:r>
          </a:p>
        </p:txBody>
      </p:sp>
      <p:graphicFrame>
        <p:nvGraphicFramePr>
          <p:cNvPr id="5" name="Table 4">
            <a:extLst>
              <a:ext uri="{FF2B5EF4-FFF2-40B4-BE49-F238E27FC236}">
                <a16:creationId xmlns:a16="http://schemas.microsoft.com/office/drawing/2014/main" id="{775DDD2E-5242-9BED-AD5B-5E6FC0BA11EE}"/>
              </a:ext>
            </a:extLst>
          </p:cNvPr>
          <p:cNvGraphicFramePr>
            <a:graphicFrameLocks noGrp="1"/>
          </p:cNvGraphicFramePr>
          <p:nvPr>
            <p:extLst>
              <p:ext uri="{D42A27DB-BD31-4B8C-83A1-F6EECF244321}">
                <p14:modId xmlns:p14="http://schemas.microsoft.com/office/powerpoint/2010/main" val="252269748"/>
              </p:ext>
            </p:extLst>
          </p:nvPr>
        </p:nvGraphicFramePr>
        <p:xfrm>
          <a:off x="433388" y="703939"/>
          <a:ext cx="11076442" cy="5742500"/>
        </p:xfrm>
        <a:graphic>
          <a:graphicData uri="http://schemas.openxmlformats.org/drawingml/2006/table">
            <a:tbl>
              <a:tblPr/>
              <a:tblGrid>
                <a:gridCol w="3895972">
                  <a:extLst>
                    <a:ext uri="{9D8B030D-6E8A-4147-A177-3AD203B41FA5}">
                      <a16:colId xmlns:a16="http://schemas.microsoft.com/office/drawing/2014/main" val="3915411962"/>
                    </a:ext>
                  </a:extLst>
                </a:gridCol>
                <a:gridCol w="1782015">
                  <a:extLst>
                    <a:ext uri="{9D8B030D-6E8A-4147-A177-3AD203B41FA5}">
                      <a16:colId xmlns:a16="http://schemas.microsoft.com/office/drawing/2014/main" val="1471005634"/>
                    </a:ext>
                  </a:extLst>
                </a:gridCol>
                <a:gridCol w="1056979">
                  <a:extLst>
                    <a:ext uri="{9D8B030D-6E8A-4147-A177-3AD203B41FA5}">
                      <a16:colId xmlns:a16="http://schemas.microsoft.com/office/drawing/2014/main" val="498852989"/>
                    </a:ext>
                  </a:extLst>
                </a:gridCol>
                <a:gridCol w="1144332">
                  <a:extLst>
                    <a:ext uri="{9D8B030D-6E8A-4147-A177-3AD203B41FA5}">
                      <a16:colId xmlns:a16="http://schemas.microsoft.com/office/drawing/2014/main" val="4107914395"/>
                    </a:ext>
                  </a:extLst>
                </a:gridCol>
                <a:gridCol w="1537424">
                  <a:extLst>
                    <a:ext uri="{9D8B030D-6E8A-4147-A177-3AD203B41FA5}">
                      <a16:colId xmlns:a16="http://schemas.microsoft.com/office/drawing/2014/main" val="3425176872"/>
                    </a:ext>
                  </a:extLst>
                </a:gridCol>
                <a:gridCol w="1659720">
                  <a:extLst>
                    <a:ext uri="{9D8B030D-6E8A-4147-A177-3AD203B41FA5}">
                      <a16:colId xmlns:a16="http://schemas.microsoft.com/office/drawing/2014/main" val="2221286236"/>
                    </a:ext>
                  </a:extLst>
                </a:gridCol>
              </a:tblGrid>
              <a:tr h="226591">
                <a:tc>
                  <a:txBody>
                    <a:bodyPr/>
                    <a:lstStyle/>
                    <a:p>
                      <a:pPr algn="l" fontAlgn="b"/>
                      <a:endParaRPr lang="en-ZA" sz="1600" b="1" i="0" u="none" strike="noStrike" dirty="0">
                        <a:solidFill>
                          <a:srgbClr val="000000"/>
                        </a:solidFill>
                        <a:effectLst/>
                        <a:latin typeface="Calibri" panose="020F0502020204030204" pitchFamily="34" charset="0"/>
                      </a:endParaRPr>
                    </a:p>
                  </a:txBody>
                  <a:tcPr marL="4666" marR="4666" marT="46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Calibri" panose="020F0502020204030204" pitchFamily="34" charset="0"/>
                        </a:rPr>
                        <a:t> </a:t>
                      </a:r>
                    </a:p>
                  </a:txBody>
                  <a:tcPr marL="4666" marR="4666" marT="466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ZA" sz="1200" b="1" i="0" u="none" strike="noStrike" dirty="0">
                          <a:solidFill>
                            <a:srgbClr val="000000"/>
                          </a:solidFill>
                          <a:effectLst/>
                          <a:latin typeface="Calibri" panose="020F0502020204030204" pitchFamily="34" charset="0"/>
                        </a:rPr>
                        <a:t>Victims of education</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a:txBody>
                    <a:bodyPr/>
                    <a:lstStyle/>
                    <a:p>
                      <a:pPr algn="l" fontAlgn="b"/>
                      <a:r>
                        <a:rPr lang="en-ZA" sz="800" b="1" i="0" u="none" strike="noStrike">
                          <a:solidFill>
                            <a:srgbClr val="000000"/>
                          </a:solidFill>
                          <a:effectLst/>
                          <a:latin typeface="Calibri" panose="020F0502020204030204" pitchFamily="34" charset="0"/>
                        </a:rPr>
                        <a:t> </a:t>
                      </a:r>
                    </a:p>
                  </a:txBody>
                  <a:tcPr marL="4666" marR="4666" marT="466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Calibri" panose="020F0502020204030204" pitchFamily="34" charset="0"/>
                        </a:rPr>
                        <a:t> </a:t>
                      </a:r>
                    </a:p>
                  </a:txBody>
                  <a:tcPr marL="4666" marR="4666" marT="466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540394"/>
                  </a:ext>
                </a:extLst>
              </a:tr>
              <a:tr h="366181">
                <a:tc>
                  <a:txBody>
                    <a:bodyPr/>
                    <a:lstStyle/>
                    <a:p>
                      <a:pPr algn="ctr" fontAlgn="b"/>
                      <a:r>
                        <a:rPr lang="en-ZA" sz="1200" b="1" i="0" u="none" strike="noStrike" dirty="0">
                          <a:solidFill>
                            <a:srgbClr val="000000"/>
                          </a:solidFill>
                          <a:effectLst/>
                          <a:latin typeface="Calibri" panose="020F0502020204030204" pitchFamily="34" charset="0"/>
                        </a:rPr>
                        <a:t>Place: Specific place of occurrence</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1" i="0" u="none" strike="noStrike" dirty="0">
                          <a:solidFill>
                            <a:srgbClr val="000000"/>
                          </a:solidFill>
                          <a:effectLst/>
                          <a:latin typeface="Calibri" panose="020F0502020204030204" pitchFamily="34" charset="0"/>
                        </a:rPr>
                        <a:t>Perpetrator</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1" i="0" u="none" strike="noStrike" dirty="0">
                          <a:solidFill>
                            <a:srgbClr val="000000"/>
                          </a:solidFill>
                          <a:effectLst/>
                          <a:latin typeface="Calibri" panose="020F0502020204030204" pitchFamily="34" charset="0"/>
                        </a:rPr>
                        <a:t>Community member</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1" i="0" u="none" strike="noStrike" dirty="0">
                          <a:solidFill>
                            <a:srgbClr val="000000"/>
                          </a:solidFill>
                          <a:effectLst/>
                          <a:latin typeface="Calibri" panose="020F0502020204030204" pitchFamily="34" charset="0"/>
                        </a:rPr>
                        <a:t>Learner/student</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1" i="0" u="none" strike="noStrike" dirty="0">
                          <a:solidFill>
                            <a:srgbClr val="000000"/>
                          </a:solidFill>
                          <a:effectLst/>
                          <a:latin typeface="Calibri" panose="020F0502020204030204" pitchFamily="34" charset="0"/>
                        </a:rPr>
                        <a:t>Not specified</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200" b="1" i="0" u="none" strike="noStrike" dirty="0">
                          <a:solidFill>
                            <a:srgbClr val="000000"/>
                          </a:solidFill>
                          <a:effectLst/>
                          <a:latin typeface="Calibri" panose="020F0502020204030204" pitchFamily="34" charset="0"/>
                        </a:rPr>
                        <a:t>Total</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66187869"/>
                  </a:ext>
                </a:extLst>
              </a:tr>
              <a:tr h="189847">
                <a:tc rowSpan="3">
                  <a:txBody>
                    <a:bodyPr/>
                    <a:lstStyle/>
                    <a:p>
                      <a:pPr algn="ctr" fontAlgn="ctr"/>
                      <a:r>
                        <a:rPr lang="en-ZA" sz="1200" b="1" i="0" u="none" strike="noStrike" dirty="0">
                          <a:solidFill>
                            <a:srgbClr val="000000"/>
                          </a:solidFill>
                          <a:effectLst/>
                          <a:latin typeface="Calibri" panose="020F0502020204030204" pitchFamily="34" charset="0"/>
                        </a:rPr>
                        <a:t>Day care, after care</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Principal</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223904"/>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Stranger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135365"/>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Not specified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3</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116695"/>
                  </a:ext>
                </a:extLst>
              </a:tr>
              <a:tr h="189847">
                <a:tc>
                  <a:txBody>
                    <a:bodyPr/>
                    <a:lstStyle/>
                    <a:p>
                      <a:pPr algn="l" fontAlgn="b"/>
                      <a:r>
                        <a:rPr lang="en-ZA" sz="1200" b="1" i="0" u="none" strike="noStrike">
                          <a:solidFill>
                            <a:srgbClr val="000000"/>
                          </a:solidFill>
                          <a:effectLst/>
                          <a:latin typeface="Calibri" panose="020F0502020204030204" pitchFamily="34" charset="0"/>
                        </a:rPr>
                        <a:t>Total Day care, after care</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ZA" sz="1200" b="1" i="0" u="none" strike="noStrike" dirty="0">
                          <a:solidFill>
                            <a:srgbClr val="000000"/>
                          </a:solidFill>
                          <a:effectLst/>
                          <a:latin typeface="Calibri" panose="020F0502020204030204" pitchFamily="34" charset="0"/>
                        </a:rPr>
                        <a:t> </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5</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dirty="0">
                          <a:solidFill>
                            <a:srgbClr val="000000"/>
                          </a:solidFill>
                          <a:effectLst/>
                          <a:latin typeface="Calibri" panose="020F0502020204030204" pitchFamily="34" charset="0"/>
                        </a:rPr>
                        <a:t>6</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7575455"/>
                  </a:ext>
                </a:extLst>
              </a:tr>
              <a:tr h="189847">
                <a:tc rowSpan="12">
                  <a:txBody>
                    <a:bodyPr/>
                    <a:lstStyle/>
                    <a:p>
                      <a:pPr algn="ctr" fontAlgn="ctr"/>
                      <a:r>
                        <a:rPr lang="en-ZA" sz="1200" b="1" i="0" u="none" strike="noStrike" dirty="0">
                          <a:solidFill>
                            <a:srgbClr val="000000"/>
                          </a:solidFill>
                          <a:effectLst/>
                          <a:latin typeface="Calibri" panose="020F0502020204030204" pitchFamily="34" charset="0"/>
                        </a:rPr>
                        <a:t>School</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Acquaintance</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200819"/>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Boyfriend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2</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2</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838675"/>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Caretaker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768313"/>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Community member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592538"/>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Ex-boyfriend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319984"/>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Father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894176"/>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Learner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35</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35</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815638"/>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School personnel</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3</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3</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663892"/>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Security guard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507461"/>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Stranger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3</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018146"/>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Teacher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5</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5</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231443"/>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Not specified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2</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3</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290983"/>
                  </a:ext>
                </a:extLst>
              </a:tr>
              <a:tr h="189847">
                <a:tc>
                  <a:txBody>
                    <a:bodyPr/>
                    <a:lstStyle/>
                    <a:p>
                      <a:pPr algn="l" fontAlgn="b"/>
                      <a:r>
                        <a:rPr lang="en-ZA" sz="1200" b="1" i="0" u="none" strike="noStrike">
                          <a:solidFill>
                            <a:srgbClr val="000000"/>
                          </a:solidFill>
                          <a:effectLst/>
                          <a:latin typeface="Calibri" panose="020F0502020204030204" pitchFamily="34" charset="0"/>
                        </a:rPr>
                        <a:t>Total School </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ZA" sz="1200" b="1" i="0" u="none" strike="noStrike">
                          <a:solidFill>
                            <a:srgbClr val="000000"/>
                          </a:solidFill>
                          <a:effectLst/>
                          <a:latin typeface="Calibri" panose="020F0502020204030204" pitchFamily="34" charset="0"/>
                        </a:rPr>
                        <a:t> </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59</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dirty="0">
                          <a:solidFill>
                            <a:srgbClr val="000000"/>
                          </a:solidFill>
                          <a:effectLst/>
                          <a:latin typeface="Calibri" panose="020F0502020204030204" pitchFamily="34" charset="0"/>
                        </a:rPr>
                        <a:t>61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10068822"/>
                  </a:ext>
                </a:extLst>
              </a:tr>
              <a:tr h="189847">
                <a:tc rowSpan="3">
                  <a:txBody>
                    <a:bodyPr/>
                    <a:lstStyle/>
                    <a:p>
                      <a:pPr algn="ctr" fontAlgn="ctr"/>
                      <a:r>
                        <a:rPr lang="en-ZA" sz="1200" b="1" i="0" u="none" strike="noStrike">
                          <a:solidFill>
                            <a:srgbClr val="000000"/>
                          </a:solidFill>
                          <a:effectLst/>
                          <a:latin typeface="Calibri" panose="020F0502020204030204" pitchFamily="34" charset="0"/>
                        </a:rPr>
                        <a:t>Special school</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Boyfriend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216589"/>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Learner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2</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2</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543409"/>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Stranger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590745"/>
                  </a:ext>
                </a:extLst>
              </a:tr>
              <a:tr h="189847">
                <a:tc>
                  <a:txBody>
                    <a:bodyPr/>
                    <a:lstStyle/>
                    <a:p>
                      <a:pPr algn="l" fontAlgn="b"/>
                      <a:r>
                        <a:rPr lang="en-ZA" sz="1200" b="1" i="0" u="none" strike="noStrike">
                          <a:solidFill>
                            <a:srgbClr val="000000"/>
                          </a:solidFill>
                          <a:effectLst/>
                          <a:latin typeface="Calibri" panose="020F0502020204030204" pitchFamily="34" charset="0"/>
                        </a:rPr>
                        <a:t>Total Special school</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ZA" sz="1200" b="1" i="0" u="none" strike="noStrike">
                          <a:solidFill>
                            <a:srgbClr val="000000"/>
                          </a:solidFill>
                          <a:effectLst/>
                          <a:latin typeface="Calibri" panose="020F0502020204030204" pitchFamily="34" charset="0"/>
                        </a:rPr>
                        <a:t> </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dirty="0">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89883087"/>
                  </a:ext>
                </a:extLst>
              </a:tr>
              <a:tr h="189847">
                <a:tc rowSpan="4">
                  <a:txBody>
                    <a:bodyPr/>
                    <a:lstStyle/>
                    <a:p>
                      <a:pPr algn="ctr" fontAlgn="ctr"/>
                      <a:r>
                        <a:rPr lang="en-ZA" sz="1200" b="1" i="0" u="none" strike="noStrike" dirty="0">
                          <a:solidFill>
                            <a:srgbClr val="000000"/>
                          </a:solidFill>
                          <a:effectLst/>
                          <a:latin typeface="Calibri" panose="020F0502020204030204" pitchFamily="34" charset="0"/>
                        </a:rPr>
                        <a:t>Tertiary education</a:t>
                      </a:r>
                    </a:p>
                  </a:txBody>
                  <a:tcPr marL="4666" marR="4666" marT="46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Acquaintance </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664224"/>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Boyfriend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323329"/>
                  </a:ext>
                </a:extLst>
              </a:tr>
              <a:tr h="189847">
                <a:tc vMerge="1">
                  <a:txBody>
                    <a:bodyPr/>
                    <a:lstStyle/>
                    <a:p>
                      <a:endParaRPr lang="en-ZA"/>
                    </a:p>
                  </a:txBody>
                  <a:tcPr/>
                </a:tc>
                <a:tc>
                  <a:txBody>
                    <a:bodyPr/>
                    <a:lstStyle/>
                    <a:p>
                      <a:pPr algn="ctr" fontAlgn="b"/>
                      <a:r>
                        <a:rPr lang="en-ZA" sz="1200" b="0" i="0" u="none" strike="noStrike">
                          <a:solidFill>
                            <a:srgbClr val="000000"/>
                          </a:solidFill>
                          <a:effectLst/>
                          <a:latin typeface="Calibri" panose="020F0502020204030204" pitchFamily="34" charset="0"/>
                        </a:rPr>
                        <a:t>Stranger</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478068"/>
                  </a:ext>
                </a:extLst>
              </a:tr>
              <a:tr h="189847">
                <a:tc vMerge="1">
                  <a:txBody>
                    <a:bodyPr/>
                    <a:lstStyle/>
                    <a:p>
                      <a:endParaRPr lang="en-ZA"/>
                    </a:p>
                  </a:txBody>
                  <a:tcPr/>
                </a:tc>
                <a:tc>
                  <a:txBody>
                    <a:bodyPr/>
                    <a:lstStyle/>
                    <a:p>
                      <a:pPr algn="ctr" fontAlgn="b"/>
                      <a:r>
                        <a:rPr lang="en-ZA" sz="1200" b="0" i="0" u="none" strike="noStrike" dirty="0">
                          <a:solidFill>
                            <a:srgbClr val="000000"/>
                          </a:solidFill>
                          <a:effectLst/>
                          <a:latin typeface="Calibri" panose="020F0502020204030204" pitchFamily="34" charset="0"/>
                        </a:rPr>
                        <a:t>Not specified</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828129"/>
                  </a:ext>
                </a:extLst>
              </a:tr>
              <a:tr h="169829">
                <a:tc>
                  <a:txBody>
                    <a:bodyPr/>
                    <a:lstStyle/>
                    <a:p>
                      <a:pPr algn="l" fontAlgn="b"/>
                      <a:r>
                        <a:rPr lang="en-ZA" sz="1200" b="1" i="0" u="none" strike="noStrike">
                          <a:solidFill>
                            <a:srgbClr val="000000"/>
                          </a:solidFill>
                          <a:effectLst/>
                          <a:latin typeface="Calibri" panose="020F0502020204030204" pitchFamily="34" charset="0"/>
                        </a:rPr>
                        <a:t>Total Tertiary educationtal</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ZA" sz="1200" b="1" i="0" u="none" strike="noStrike">
                          <a:solidFill>
                            <a:srgbClr val="000000"/>
                          </a:solidFill>
                          <a:effectLst/>
                          <a:latin typeface="Calibri" panose="020F0502020204030204" pitchFamily="34" charset="0"/>
                        </a:rPr>
                        <a:t> </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dirty="0">
                          <a:solidFill>
                            <a:srgbClr val="000000"/>
                          </a:solidFill>
                          <a:effectLst/>
                          <a:latin typeface="Calibri" panose="020F0502020204030204" pitchFamily="34" charset="0"/>
                        </a:rPr>
                        <a:t>0</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ZA" sz="1200" b="1" i="0" u="none" strike="noStrike" dirty="0">
                          <a:solidFill>
                            <a:srgbClr val="000000"/>
                          </a:solidFill>
                          <a:effectLst/>
                          <a:latin typeface="Calibri" panose="020F0502020204030204" pitchFamily="34" charset="0"/>
                        </a:rPr>
                        <a:t>4</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20176869"/>
                  </a:ext>
                </a:extLst>
              </a:tr>
              <a:tr h="189847">
                <a:tc>
                  <a:txBody>
                    <a:bodyPr/>
                    <a:lstStyle/>
                    <a:p>
                      <a:pPr algn="l" fontAlgn="b"/>
                      <a:r>
                        <a:rPr lang="en-ZA" sz="1200" b="1" i="0" u="none" strike="noStrike" dirty="0">
                          <a:solidFill>
                            <a:srgbClr val="FFFFFF"/>
                          </a:solidFill>
                          <a:effectLst/>
                          <a:latin typeface="Calibri" panose="020F0502020204030204" pitchFamily="34" charset="0"/>
                        </a:rPr>
                        <a:t> Total</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r>
                        <a:rPr lang="en-ZA" sz="1200" b="1" i="0" u="none" strike="noStrike" dirty="0">
                          <a:solidFill>
                            <a:srgbClr val="FFFFFF"/>
                          </a:solidFill>
                          <a:effectLst/>
                          <a:latin typeface="Calibri" panose="020F0502020204030204" pitchFamily="34" charset="0"/>
                        </a:rPr>
                        <a:t> </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n-ZA" sz="1200" b="1" i="0" u="none" strike="noStrike" dirty="0">
                          <a:solidFill>
                            <a:srgbClr val="FFFFFF"/>
                          </a:solidFill>
                          <a:effectLst/>
                          <a:latin typeface="Calibri" panose="020F0502020204030204" pitchFamily="34" charset="0"/>
                        </a:rPr>
                        <a:t>2</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n-ZA" sz="1200" b="1" i="0" u="none" strike="noStrike" dirty="0">
                          <a:solidFill>
                            <a:srgbClr val="FFFFFF"/>
                          </a:solidFill>
                          <a:effectLst/>
                          <a:latin typeface="Calibri" panose="020F0502020204030204" pitchFamily="34" charset="0"/>
                        </a:rPr>
                        <a:t>72</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n-ZA" sz="1200" b="0" i="0" u="none" strike="noStrike" dirty="0">
                          <a:solidFill>
                            <a:srgbClr val="FFFFFF"/>
                          </a:solidFill>
                          <a:effectLst/>
                          <a:latin typeface="Calibri" panose="020F0502020204030204" pitchFamily="34" charset="0"/>
                        </a:rPr>
                        <a:t>1</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n-ZA" sz="1200" b="1" i="0" u="none" strike="noStrike" dirty="0">
                          <a:solidFill>
                            <a:srgbClr val="FFFFFF"/>
                          </a:solidFill>
                          <a:effectLst/>
                          <a:latin typeface="Calibri" panose="020F0502020204030204" pitchFamily="34" charset="0"/>
                        </a:rPr>
                        <a:t>75</a:t>
                      </a:r>
                    </a:p>
                  </a:txBody>
                  <a:tcPr marL="4666" marR="4666" marT="46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997314874"/>
                  </a:ext>
                </a:extLst>
              </a:tr>
            </a:tbl>
          </a:graphicData>
        </a:graphic>
      </p:graphicFrame>
    </p:spTree>
    <p:extLst>
      <p:ext uri="{BB962C8B-B14F-4D97-AF65-F5344CB8AC3E}">
        <p14:creationId xmlns:p14="http://schemas.microsoft.com/office/powerpoint/2010/main" val="336699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34</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Selected domestic violence-related crimes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r>
              <a:rPr lang="en-ZA" b="1" dirty="0"/>
              <a:t> – by provincial breakdown and sex</a:t>
            </a:r>
          </a:p>
        </p:txBody>
      </p:sp>
      <p:sp>
        <p:nvSpPr>
          <p:cNvPr id="5" name="TextBox 4">
            <a:extLst>
              <a:ext uri="{FF2B5EF4-FFF2-40B4-BE49-F238E27FC236}">
                <a16:creationId xmlns:a16="http://schemas.microsoft.com/office/drawing/2014/main" id="{AAF7EB26-E01C-FF78-2AF7-734FA6E32F50}"/>
              </a:ext>
            </a:extLst>
          </p:cNvPr>
          <p:cNvSpPr txBox="1"/>
          <p:nvPr/>
        </p:nvSpPr>
        <p:spPr>
          <a:xfrm>
            <a:off x="0" y="6602400"/>
            <a:ext cx="12192000" cy="276999"/>
          </a:xfrm>
          <a:prstGeom prst="rect">
            <a:avLst/>
          </a:prstGeom>
          <a:noFill/>
        </p:spPr>
        <p:txBody>
          <a:bodyPr wrap="square" rtlCol="0">
            <a:spAutoFit/>
          </a:bodyPr>
          <a:lstStyle/>
          <a:p>
            <a:r>
              <a:rPr lang="en-ZA" sz="1200" b="1" dirty="0"/>
              <a:t>_</a:t>
            </a:r>
          </a:p>
        </p:txBody>
      </p:sp>
      <p:graphicFrame>
        <p:nvGraphicFramePr>
          <p:cNvPr id="9" name="Table 8">
            <a:extLst>
              <a:ext uri="{FF2B5EF4-FFF2-40B4-BE49-F238E27FC236}">
                <a16:creationId xmlns:a16="http://schemas.microsoft.com/office/drawing/2014/main" id="{2EE342DE-2605-F839-BA7D-AA18BFDE4E8F}"/>
              </a:ext>
            </a:extLst>
          </p:cNvPr>
          <p:cNvGraphicFramePr>
            <a:graphicFrameLocks noGrp="1"/>
          </p:cNvGraphicFramePr>
          <p:nvPr/>
        </p:nvGraphicFramePr>
        <p:xfrm>
          <a:off x="324678" y="1079499"/>
          <a:ext cx="11740318" cy="5518131"/>
        </p:xfrm>
        <a:graphic>
          <a:graphicData uri="http://schemas.openxmlformats.org/drawingml/2006/table">
            <a:tbl>
              <a:tblPr/>
              <a:tblGrid>
                <a:gridCol w="1712818">
                  <a:extLst>
                    <a:ext uri="{9D8B030D-6E8A-4147-A177-3AD203B41FA5}">
                      <a16:colId xmlns:a16="http://schemas.microsoft.com/office/drawing/2014/main" val="806637969"/>
                    </a:ext>
                  </a:extLst>
                </a:gridCol>
                <a:gridCol w="835625">
                  <a:extLst>
                    <a:ext uri="{9D8B030D-6E8A-4147-A177-3AD203B41FA5}">
                      <a16:colId xmlns:a16="http://schemas.microsoft.com/office/drawing/2014/main" val="1268613552"/>
                    </a:ext>
                  </a:extLst>
                </a:gridCol>
                <a:gridCol w="835625">
                  <a:extLst>
                    <a:ext uri="{9D8B030D-6E8A-4147-A177-3AD203B41FA5}">
                      <a16:colId xmlns:a16="http://schemas.microsoft.com/office/drawing/2014/main" val="2174780709"/>
                    </a:ext>
                  </a:extLst>
                </a:gridCol>
                <a:gridCol w="835625">
                  <a:extLst>
                    <a:ext uri="{9D8B030D-6E8A-4147-A177-3AD203B41FA5}">
                      <a16:colId xmlns:a16="http://schemas.microsoft.com/office/drawing/2014/main" val="1850914569"/>
                    </a:ext>
                  </a:extLst>
                </a:gridCol>
                <a:gridCol w="835625">
                  <a:extLst>
                    <a:ext uri="{9D8B030D-6E8A-4147-A177-3AD203B41FA5}">
                      <a16:colId xmlns:a16="http://schemas.microsoft.com/office/drawing/2014/main" val="1417463894"/>
                    </a:ext>
                  </a:extLst>
                </a:gridCol>
                <a:gridCol w="835625">
                  <a:extLst>
                    <a:ext uri="{9D8B030D-6E8A-4147-A177-3AD203B41FA5}">
                      <a16:colId xmlns:a16="http://schemas.microsoft.com/office/drawing/2014/main" val="2452742666"/>
                    </a:ext>
                  </a:extLst>
                </a:gridCol>
                <a:gridCol w="835625">
                  <a:extLst>
                    <a:ext uri="{9D8B030D-6E8A-4147-A177-3AD203B41FA5}">
                      <a16:colId xmlns:a16="http://schemas.microsoft.com/office/drawing/2014/main" val="242404222"/>
                    </a:ext>
                  </a:extLst>
                </a:gridCol>
                <a:gridCol w="835625">
                  <a:extLst>
                    <a:ext uri="{9D8B030D-6E8A-4147-A177-3AD203B41FA5}">
                      <a16:colId xmlns:a16="http://schemas.microsoft.com/office/drawing/2014/main" val="2857042041"/>
                    </a:ext>
                  </a:extLst>
                </a:gridCol>
                <a:gridCol w="835625">
                  <a:extLst>
                    <a:ext uri="{9D8B030D-6E8A-4147-A177-3AD203B41FA5}">
                      <a16:colId xmlns:a16="http://schemas.microsoft.com/office/drawing/2014/main" val="1393760624"/>
                    </a:ext>
                  </a:extLst>
                </a:gridCol>
                <a:gridCol w="835625">
                  <a:extLst>
                    <a:ext uri="{9D8B030D-6E8A-4147-A177-3AD203B41FA5}">
                      <a16:colId xmlns:a16="http://schemas.microsoft.com/office/drawing/2014/main" val="785376044"/>
                    </a:ext>
                  </a:extLst>
                </a:gridCol>
                <a:gridCol w="835625">
                  <a:extLst>
                    <a:ext uri="{9D8B030D-6E8A-4147-A177-3AD203B41FA5}">
                      <a16:colId xmlns:a16="http://schemas.microsoft.com/office/drawing/2014/main" val="821242613"/>
                    </a:ext>
                  </a:extLst>
                </a:gridCol>
                <a:gridCol w="835625">
                  <a:extLst>
                    <a:ext uri="{9D8B030D-6E8A-4147-A177-3AD203B41FA5}">
                      <a16:colId xmlns:a16="http://schemas.microsoft.com/office/drawing/2014/main" val="1651999386"/>
                    </a:ext>
                  </a:extLst>
                </a:gridCol>
                <a:gridCol w="835625">
                  <a:extLst>
                    <a:ext uri="{9D8B030D-6E8A-4147-A177-3AD203B41FA5}">
                      <a16:colId xmlns:a16="http://schemas.microsoft.com/office/drawing/2014/main" val="2140408213"/>
                    </a:ext>
                  </a:extLst>
                </a:gridCol>
              </a:tblGrid>
              <a:tr h="1906959">
                <a:tc>
                  <a:txBody>
                    <a:bodyPr/>
                    <a:lstStyle/>
                    <a:p>
                      <a:pPr algn="ctr" fontAlgn="ctr"/>
                      <a:r>
                        <a:rPr lang="en-ZA" sz="1400" b="1" i="0" u="none" strike="noStrike" dirty="0">
                          <a:solidFill>
                            <a:srgbClr val="000000"/>
                          </a:solidFill>
                          <a:effectLst/>
                          <a:latin typeface="Arial" panose="020B0604020202020204" pitchFamily="34" charset="0"/>
                        </a:rPr>
                        <a:t>Province</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dirty="0">
                          <a:solidFill>
                            <a:srgbClr val="000000"/>
                          </a:solidFill>
                          <a:effectLst/>
                          <a:latin typeface="Arial" panose="020B0604020202020204" pitchFamily="34" charset="0"/>
                        </a:rPr>
                        <a:t>Murder</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dirty="0">
                          <a:solidFill>
                            <a:srgbClr val="000000"/>
                          </a:solidFill>
                          <a:effectLst/>
                          <a:latin typeface="Arial" panose="020B0604020202020204" pitchFamily="34" charset="0"/>
                        </a:rPr>
                        <a:t>Attempted murder</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dirty="0">
                          <a:solidFill>
                            <a:srgbClr val="000000"/>
                          </a:solidFill>
                          <a:effectLst/>
                          <a:latin typeface="Arial" panose="020B0604020202020204" pitchFamily="34" charset="0"/>
                        </a:rPr>
                        <a:t>Rape</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a:solidFill>
                            <a:srgbClr val="000000"/>
                          </a:solidFill>
                          <a:effectLst/>
                          <a:latin typeface="Arial" panose="020B0604020202020204" pitchFamily="34" charset="0"/>
                        </a:rPr>
                        <a:t>Sexual Assault</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Arial" panose="020B0604020202020204" pitchFamily="34" charset="0"/>
                        </a:rPr>
                        <a:t>Assault with the </a:t>
                      </a:r>
                    </a:p>
                    <a:p>
                      <a:pPr algn="ctr" fontAlgn="ctr"/>
                      <a:r>
                        <a:rPr lang="en-US" sz="1400" b="1" i="0" u="none" strike="noStrike" dirty="0">
                          <a:solidFill>
                            <a:srgbClr val="000000"/>
                          </a:solidFill>
                          <a:effectLst/>
                          <a:latin typeface="Arial" panose="020B0604020202020204" pitchFamily="34" charset="0"/>
                        </a:rPr>
                        <a:t>intent to inflict grievous bodily harm</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a:solidFill>
                            <a:srgbClr val="000000"/>
                          </a:solidFill>
                          <a:effectLst/>
                          <a:latin typeface="Arial" panose="020B0604020202020204" pitchFamily="34" charset="0"/>
                        </a:rPr>
                        <a:t>Common assault</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a:solidFill>
                            <a:srgbClr val="000000"/>
                          </a:solidFill>
                          <a:effectLst/>
                          <a:latin typeface="Arial" panose="020B0604020202020204" pitchFamily="34" charset="0"/>
                        </a:rPr>
                        <a:t>Common robbery</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a:solidFill>
                            <a:srgbClr val="000000"/>
                          </a:solidFill>
                          <a:effectLst/>
                          <a:latin typeface="Arial" panose="020B0604020202020204" pitchFamily="34" charset="0"/>
                        </a:rPr>
                        <a:t>Robbery with aggravating circumstances</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US" sz="1400" b="1" i="0" u="none" strike="noStrike" dirty="0">
                          <a:solidFill>
                            <a:srgbClr val="000000"/>
                          </a:solidFill>
                          <a:effectLst/>
                          <a:latin typeface="Arial" panose="020B0604020202020204" pitchFamily="34" charset="0"/>
                        </a:rPr>
                        <a:t>All theft not mentioned elsewhere</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a:solidFill>
                            <a:srgbClr val="000000"/>
                          </a:solidFill>
                          <a:effectLst/>
                          <a:latin typeface="Arial" panose="020B0604020202020204" pitchFamily="34" charset="0"/>
                        </a:rPr>
                        <a:t>Arson</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dirty="0">
                          <a:solidFill>
                            <a:srgbClr val="000000"/>
                          </a:solidFill>
                          <a:effectLst/>
                          <a:latin typeface="Arial" panose="020B0604020202020204" pitchFamily="34" charset="0"/>
                        </a:rPr>
                        <a:t>Malicious damage </a:t>
                      </a:r>
                    </a:p>
                    <a:p>
                      <a:pPr algn="ctr" fontAlgn="ctr"/>
                      <a:r>
                        <a:rPr lang="en-ZA" sz="1400" b="1" i="0" u="none" strike="noStrike" dirty="0">
                          <a:solidFill>
                            <a:srgbClr val="000000"/>
                          </a:solidFill>
                          <a:effectLst/>
                          <a:latin typeface="Arial" panose="020B0604020202020204" pitchFamily="34" charset="0"/>
                        </a:rPr>
                        <a:t>to property</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tc>
                  <a:txBody>
                    <a:bodyPr/>
                    <a:lstStyle/>
                    <a:p>
                      <a:pPr algn="ctr" fontAlgn="ctr"/>
                      <a:r>
                        <a:rPr lang="en-ZA" sz="1400" b="1" i="0" u="none" strike="noStrike" dirty="0">
                          <a:solidFill>
                            <a:srgbClr val="000000"/>
                          </a:solidFill>
                          <a:effectLst/>
                          <a:latin typeface="Arial" panose="020B0604020202020204" pitchFamily="34" charset="0"/>
                        </a:rPr>
                        <a:t>Burglary at </a:t>
                      </a:r>
                    </a:p>
                    <a:p>
                      <a:pPr algn="ctr" fontAlgn="ctr"/>
                      <a:r>
                        <a:rPr lang="en-ZA" sz="1400" b="1" i="0" u="none" strike="noStrike" dirty="0">
                          <a:solidFill>
                            <a:srgbClr val="000000"/>
                          </a:solidFill>
                          <a:effectLst/>
                          <a:latin typeface="Arial" panose="020B0604020202020204" pitchFamily="34" charset="0"/>
                        </a:rPr>
                        <a:t>residential premises</a:t>
                      </a:r>
                    </a:p>
                  </a:txBody>
                  <a:tcPr marL="7529" marR="7529" marT="7529" marB="0"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9E1F2"/>
                    </a:solidFill>
                  </a:tcPr>
                </a:tc>
                <a:extLst>
                  <a:ext uri="{0D108BD9-81ED-4DB2-BD59-A6C34878D82A}">
                    <a16:rowId xmlns:a16="http://schemas.microsoft.com/office/drawing/2014/main" val="3488385423"/>
                  </a:ext>
                </a:extLst>
              </a:tr>
              <a:tr h="298170">
                <a:tc>
                  <a:txBody>
                    <a:bodyPr/>
                    <a:lstStyle/>
                    <a:p>
                      <a:pPr algn="r" fontAlgn="ctr"/>
                      <a:r>
                        <a:rPr lang="en-ZA" sz="1400" b="1" i="1" u="none" strike="noStrike">
                          <a:solidFill>
                            <a:srgbClr val="000000"/>
                          </a:solidFill>
                          <a:effectLst/>
                          <a:latin typeface="Arial" panose="020B0604020202020204" pitchFamily="34" charset="0"/>
                        </a:rPr>
                        <a:t> Eastern Cape</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124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993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1 059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441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270856990"/>
                  </a:ext>
                </a:extLst>
              </a:tr>
              <a:tr h="298170">
                <a:tc>
                  <a:txBody>
                    <a:bodyPr/>
                    <a:lstStyle/>
                    <a:p>
                      <a:pPr algn="r" fontAlgn="ctr"/>
                      <a:r>
                        <a:rPr lang="en-ZA" sz="1400" b="1" i="1" u="none" strike="noStrike">
                          <a:solidFill>
                            <a:srgbClr val="000000"/>
                          </a:solidFill>
                          <a:effectLst/>
                          <a:latin typeface="Arial" panose="020B0604020202020204" pitchFamily="34" charset="0"/>
                        </a:rPr>
                        <a:t> Free State</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633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1 521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170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427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600559306"/>
                  </a:ext>
                </a:extLst>
              </a:tr>
              <a:tr h="298170">
                <a:tc>
                  <a:txBody>
                    <a:bodyPr/>
                    <a:lstStyle/>
                    <a:p>
                      <a:pPr algn="r" fontAlgn="ctr"/>
                      <a:r>
                        <a:rPr lang="en-ZA" sz="1400" b="1" i="1" u="none" strike="noStrike">
                          <a:solidFill>
                            <a:srgbClr val="000000"/>
                          </a:solidFill>
                          <a:effectLst/>
                          <a:latin typeface="Arial" panose="020B0604020202020204" pitchFamily="34" charset="0"/>
                        </a:rPr>
                        <a:t> Gauteng</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129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21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1 762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4 509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295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1 247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273532809"/>
                  </a:ext>
                </a:extLst>
              </a:tr>
              <a:tr h="298170">
                <a:tc>
                  <a:txBody>
                    <a:bodyPr/>
                    <a:lstStyle/>
                    <a:p>
                      <a:pPr algn="r" fontAlgn="ctr"/>
                      <a:r>
                        <a:rPr lang="en-ZA" sz="1400" b="1" i="1" u="none" strike="noStrike">
                          <a:solidFill>
                            <a:srgbClr val="000000"/>
                          </a:solidFill>
                          <a:effectLst/>
                          <a:latin typeface="Arial" panose="020B0604020202020204" pitchFamily="34" charset="0"/>
                        </a:rPr>
                        <a:t> KwaZulu/Natal</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125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182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1 321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2 212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247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729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242588047"/>
                  </a:ext>
                </a:extLst>
              </a:tr>
              <a:tr h="298170">
                <a:tc>
                  <a:txBody>
                    <a:bodyPr/>
                    <a:lstStyle/>
                    <a:p>
                      <a:pPr algn="r" fontAlgn="ctr"/>
                      <a:r>
                        <a:rPr lang="en-ZA" sz="1400" b="1" i="1" u="none" strike="noStrike">
                          <a:solidFill>
                            <a:srgbClr val="000000"/>
                          </a:solidFill>
                          <a:effectLst/>
                          <a:latin typeface="Arial" panose="020B0604020202020204" pitchFamily="34" charset="0"/>
                        </a:rPr>
                        <a:t> Limpopo</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416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667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297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122408149"/>
                  </a:ext>
                </a:extLst>
              </a:tr>
              <a:tr h="298170">
                <a:tc>
                  <a:txBody>
                    <a:bodyPr/>
                    <a:lstStyle/>
                    <a:p>
                      <a:pPr algn="r" fontAlgn="ctr"/>
                      <a:r>
                        <a:rPr lang="en-ZA" sz="1400" b="1" i="1" u="none" strike="noStrike">
                          <a:solidFill>
                            <a:srgbClr val="000000"/>
                          </a:solidFill>
                          <a:effectLst/>
                          <a:latin typeface="Arial" panose="020B0604020202020204" pitchFamily="34" charset="0"/>
                        </a:rPr>
                        <a:t> Mpumalanga</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427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613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228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079688782"/>
                  </a:ext>
                </a:extLst>
              </a:tr>
              <a:tr h="298170">
                <a:tc>
                  <a:txBody>
                    <a:bodyPr/>
                    <a:lstStyle/>
                    <a:p>
                      <a:pPr algn="r" fontAlgn="ctr"/>
                      <a:r>
                        <a:rPr lang="en-ZA" sz="1400" b="1" i="1" u="none" strike="noStrike">
                          <a:solidFill>
                            <a:srgbClr val="000000"/>
                          </a:solidFill>
                          <a:effectLst/>
                          <a:latin typeface="Arial" panose="020B0604020202020204" pitchFamily="34" charset="0"/>
                        </a:rPr>
                        <a:t> North West</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493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772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94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264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840215549"/>
                  </a:ext>
                </a:extLst>
              </a:tr>
              <a:tr h="298170">
                <a:tc>
                  <a:txBody>
                    <a:bodyPr/>
                    <a:lstStyle/>
                    <a:p>
                      <a:pPr algn="r" fontAlgn="ctr"/>
                      <a:r>
                        <a:rPr lang="en-ZA" sz="1400" b="1" i="1" u="none" strike="noStrike">
                          <a:solidFill>
                            <a:srgbClr val="000000"/>
                          </a:solidFill>
                          <a:effectLst/>
                          <a:latin typeface="Arial" panose="020B0604020202020204" pitchFamily="34" charset="0"/>
                        </a:rPr>
                        <a:t> Northern Cape</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240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297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53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123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758339224"/>
                  </a:ext>
                </a:extLst>
              </a:tr>
              <a:tr h="298170">
                <a:tc>
                  <a:txBody>
                    <a:bodyPr/>
                    <a:lstStyle/>
                    <a:p>
                      <a:pPr algn="r" fontAlgn="ctr"/>
                      <a:r>
                        <a:rPr lang="en-ZA" sz="1400" b="1" i="1" u="none" strike="noStrike" dirty="0">
                          <a:solidFill>
                            <a:srgbClr val="000000"/>
                          </a:solidFill>
                          <a:effectLst/>
                          <a:latin typeface="Arial" panose="020B0604020202020204" pitchFamily="34" charset="0"/>
                        </a:rPr>
                        <a:t> Western Cape</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70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189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1 427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4 287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37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dirty="0">
                          <a:solidFill>
                            <a:srgbClr val="000000"/>
                          </a:solidFill>
                          <a:effectLst/>
                          <a:latin typeface="Arial" panose="020B0604020202020204" pitchFamily="34" charset="0"/>
                        </a:rPr>
                        <a:t>10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630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33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1 274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0" i="1" u="none" strike="noStrike">
                          <a:solidFill>
                            <a:srgbClr val="000000"/>
                          </a:solidFill>
                          <a:effectLst/>
                          <a:latin typeface="Arial" panose="020B0604020202020204" pitchFamily="34" charset="0"/>
                        </a:rPr>
                        <a:t>157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79071919"/>
                  </a:ext>
                </a:extLst>
              </a:tr>
              <a:tr h="309214">
                <a:tc>
                  <a:txBody>
                    <a:bodyPr/>
                    <a:lstStyle/>
                    <a:p>
                      <a:pPr algn="r" fontAlgn="ctr"/>
                      <a:r>
                        <a:rPr lang="en-ZA" sz="1400" b="1" i="1" u="none" strike="noStrike">
                          <a:solidFill>
                            <a:srgbClr val="002060"/>
                          </a:solidFill>
                          <a:effectLst/>
                          <a:latin typeface="Arial" panose="020B0604020202020204" pitchFamily="34" charset="0"/>
                        </a:rPr>
                        <a:t> Female</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95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233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845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124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5 322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13 085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133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latin typeface="Arial" panose="020B0604020202020204" pitchFamily="34" charset="0"/>
                        </a:rPr>
                        <a:t>39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latin typeface="Arial" panose="020B0604020202020204" pitchFamily="34" charset="0"/>
                        </a:rPr>
                        <a:t>1 043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78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3 263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240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3451280393"/>
                  </a:ext>
                </a:extLst>
              </a:tr>
              <a:tr h="309214">
                <a:tc>
                  <a:txBody>
                    <a:bodyPr/>
                    <a:lstStyle/>
                    <a:p>
                      <a:pPr algn="r" fontAlgn="ctr"/>
                      <a:r>
                        <a:rPr lang="en-ZA" sz="1400" b="1" i="1" u="none" strike="noStrike">
                          <a:solidFill>
                            <a:srgbClr val="002060"/>
                          </a:solidFill>
                          <a:effectLst/>
                          <a:latin typeface="Arial" panose="020B0604020202020204" pitchFamily="34" charset="0"/>
                        </a:rPr>
                        <a:t> Male</a:t>
                      </a:r>
                    </a:p>
                  </a:txBody>
                  <a:tcPr marL="7529" marR="67761"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98</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159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41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2 390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2 852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30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dirty="0">
                          <a:solidFill>
                            <a:srgbClr val="002060"/>
                          </a:solidFill>
                          <a:effectLst/>
                          <a:latin typeface="Arial" panose="020B0604020202020204" pitchFamily="34" charset="0"/>
                        </a:rPr>
                        <a:t>631</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32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1 767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400" b="1" i="1" u="none" strike="noStrike">
                          <a:solidFill>
                            <a:srgbClr val="002060"/>
                          </a:solidFill>
                          <a:effectLst/>
                          <a:latin typeface="Arial" panose="020B0604020202020204" pitchFamily="34" charset="0"/>
                        </a:rPr>
                        <a:t>175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extLst>
                  <a:ext uri="{0D108BD9-81ED-4DB2-BD59-A6C34878D82A}">
                    <a16:rowId xmlns:a16="http://schemas.microsoft.com/office/drawing/2014/main" val="4158787739"/>
                  </a:ext>
                </a:extLst>
              </a:tr>
              <a:tr h="309214">
                <a:tc>
                  <a:txBody>
                    <a:bodyPr/>
                    <a:lstStyle/>
                    <a:p>
                      <a:pPr algn="ctr" fontAlgn="ctr"/>
                      <a:r>
                        <a:rPr lang="en-ZA" sz="1400" b="1" i="0" u="none" strike="noStrike">
                          <a:solidFill>
                            <a:srgbClr val="FFFFFF"/>
                          </a:solidFill>
                          <a:effectLst/>
                          <a:latin typeface="Arial" panose="020B0604020202020204" pitchFamily="34" charset="0"/>
                        </a:rPr>
                        <a:t> RSA</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193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392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886</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129</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7 712</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15 937</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163</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55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1 674</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dirty="0">
                          <a:solidFill>
                            <a:srgbClr val="FFFFFF"/>
                          </a:solidFill>
                          <a:effectLst/>
                          <a:latin typeface="Arial" panose="020B0604020202020204" pitchFamily="34" charset="0"/>
                        </a:rPr>
                        <a:t>110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a:solidFill>
                            <a:srgbClr val="FFFFFF"/>
                          </a:solidFill>
                          <a:effectLst/>
                          <a:latin typeface="Arial" panose="020B0604020202020204" pitchFamily="34" charset="0"/>
                        </a:rPr>
                        <a:t>5 030</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tc>
                  <a:txBody>
                    <a:bodyPr/>
                    <a:lstStyle/>
                    <a:p>
                      <a:pPr algn="ctr" fontAlgn="ctr"/>
                      <a:r>
                        <a:rPr lang="en-ZA" sz="1400" b="1" i="0" u="none" strike="noStrike" dirty="0">
                          <a:solidFill>
                            <a:srgbClr val="FFFFFF"/>
                          </a:solidFill>
                          <a:effectLst/>
                          <a:latin typeface="Arial" panose="020B0604020202020204" pitchFamily="34" charset="0"/>
                        </a:rPr>
                        <a:t>415</a:t>
                      </a:r>
                    </a:p>
                  </a:txBody>
                  <a:tcPr marL="7529" marR="7529" marT="752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305496"/>
                    </a:solidFill>
                  </a:tcPr>
                </a:tc>
                <a:extLst>
                  <a:ext uri="{0D108BD9-81ED-4DB2-BD59-A6C34878D82A}">
                    <a16:rowId xmlns:a16="http://schemas.microsoft.com/office/drawing/2014/main" val="2337036633"/>
                  </a:ext>
                </a:extLst>
              </a:tr>
            </a:tbl>
          </a:graphicData>
        </a:graphic>
      </p:graphicFrame>
    </p:spTree>
    <p:extLst>
      <p:ext uri="{BB962C8B-B14F-4D97-AF65-F5344CB8AC3E}">
        <p14:creationId xmlns:p14="http://schemas.microsoft.com/office/powerpoint/2010/main" val="184452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normAutofit fontScale="90000"/>
          </a:bodyPr>
          <a:lstStyle/>
          <a:p>
            <a:r>
              <a:rPr lang="en-ZA" dirty="0"/>
              <a:t>Some sub-categories of robbery with aggravating circumstances</a:t>
            </a:r>
          </a:p>
        </p:txBody>
      </p:sp>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35</a:t>
            </a:fld>
            <a:endParaRPr lang="en-ZA" dirty="0"/>
          </a:p>
        </p:txBody>
      </p:sp>
      <p:sp>
        <p:nvSpPr>
          <p:cNvPr id="5" name="Content Placeholder 2">
            <a:extLst>
              <a:ext uri="{FF2B5EF4-FFF2-40B4-BE49-F238E27FC236}">
                <a16:creationId xmlns:a16="http://schemas.microsoft.com/office/drawing/2014/main" id="{2C2D73F3-AB62-2485-8FD6-243314D01DAF}"/>
              </a:ext>
            </a:extLst>
          </p:cNvPr>
          <p:cNvSpPr txBox="1">
            <a:spLocks/>
          </p:cNvSpPr>
          <p:nvPr/>
        </p:nvSpPr>
        <p:spPr>
          <a:xfrm>
            <a:off x="904968" y="886120"/>
            <a:ext cx="11192198" cy="5764062"/>
          </a:xfrm>
          <a:prstGeom prst="rect">
            <a:avLst/>
          </a:prstGeom>
        </p:spPr>
        <p:txBody>
          <a:bodyPr anchor="ctr" anchorCtr="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indent="-358775">
              <a:buClrTx/>
              <a:buFont typeface="Wingdings" panose="05000000000000000000" pitchFamily="2" charset="2"/>
              <a:buChar char="Ø"/>
            </a:pPr>
            <a:r>
              <a:rPr lang="en-ZA" sz="1600" b="1" i="0" u="none" strike="noStrike" baseline="0" dirty="0">
                <a:solidFill>
                  <a:srgbClr val="002060"/>
                </a:solidFill>
                <a:latin typeface="Segoe UI" panose="020B0502040204020203" pitchFamily="34" charset="0"/>
              </a:rPr>
              <a:t>Carjacking</a:t>
            </a:r>
          </a:p>
          <a:p>
            <a:pPr marL="358775" indent="-358775">
              <a:buClrTx/>
              <a:buFont typeface="Wingdings" panose="05000000000000000000" pitchFamily="2" charset="2"/>
              <a:buChar char="Ø"/>
            </a:pPr>
            <a:r>
              <a:rPr lang="en-ZA" sz="1600" b="1" dirty="0">
                <a:solidFill>
                  <a:srgbClr val="002060"/>
                </a:solidFill>
                <a:latin typeface="Segoe UI" panose="020B0502040204020203" pitchFamily="34" charset="0"/>
              </a:rPr>
              <a:t>Robbery at residential premises</a:t>
            </a:r>
          </a:p>
          <a:p>
            <a:pPr marL="358775" indent="-358775">
              <a:buClrTx/>
              <a:buFont typeface="Wingdings" panose="05000000000000000000" pitchFamily="2" charset="2"/>
              <a:buChar char="Ø"/>
            </a:pPr>
            <a:r>
              <a:rPr lang="en-ZA" sz="1600" b="1" dirty="0">
                <a:solidFill>
                  <a:srgbClr val="002060"/>
                </a:solidFill>
                <a:latin typeface="Segoe UI" panose="020B0502040204020203" pitchFamily="34" charset="0"/>
              </a:rPr>
              <a:t>Robbery at non-residential premises</a:t>
            </a:r>
          </a:p>
          <a:p>
            <a:pPr marL="358775" indent="-358775">
              <a:buClrTx/>
              <a:buFont typeface="Wingdings" panose="05000000000000000000" pitchFamily="2" charset="2"/>
              <a:buChar char="Ø"/>
            </a:pPr>
            <a:r>
              <a:rPr lang="en-ZA" sz="1600" b="0" i="0" u="none" strike="noStrike" baseline="0" dirty="0">
                <a:solidFill>
                  <a:srgbClr val="002060"/>
                </a:solidFill>
                <a:latin typeface="Segoe UI" panose="020B0502040204020203" pitchFamily="34" charset="0"/>
              </a:rPr>
              <a:t>Robbery of cash in transit</a:t>
            </a:r>
          </a:p>
          <a:p>
            <a:pPr marL="358775" indent="-358775">
              <a:buClrTx/>
              <a:buFont typeface="Wingdings" panose="05000000000000000000" pitchFamily="2" charset="2"/>
              <a:buChar char="Ø"/>
            </a:pPr>
            <a:r>
              <a:rPr lang="en-ZA" sz="1600" dirty="0">
                <a:solidFill>
                  <a:srgbClr val="002060"/>
                </a:solidFill>
                <a:latin typeface="Segoe UI" panose="020B0502040204020203" pitchFamily="34" charset="0"/>
              </a:rPr>
              <a:t>Bank robbery</a:t>
            </a:r>
            <a:endParaRPr lang="en-ZA" sz="1600" b="0" i="0" u="none" strike="noStrike" baseline="0" dirty="0">
              <a:solidFill>
                <a:srgbClr val="002060"/>
              </a:solidFill>
              <a:latin typeface="Segoe UI" panose="020B0502040204020203" pitchFamily="34" charset="0"/>
            </a:endParaRPr>
          </a:p>
          <a:p>
            <a:pPr marL="358775" indent="-358775">
              <a:buClrTx/>
              <a:buFont typeface="Wingdings" panose="05000000000000000000" pitchFamily="2" charset="2"/>
              <a:buChar char="Ø"/>
            </a:pPr>
            <a:r>
              <a:rPr lang="en-ZA" sz="1600" dirty="0">
                <a:solidFill>
                  <a:srgbClr val="002060"/>
                </a:solidFill>
                <a:latin typeface="Segoe UI" panose="020B0502040204020203" pitchFamily="34" charset="0"/>
              </a:rPr>
              <a:t>Truck hijacking</a:t>
            </a:r>
            <a:endParaRPr lang="en-ZA" sz="1200" b="0" i="0" u="none" strike="noStrike" baseline="0" dirty="0">
              <a:solidFill>
                <a:srgbClr val="002060"/>
              </a:solidFill>
              <a:latin typeface="Segoe UI" panose="020B0502040204020203" pitchFamily="34" charset="0"/>
            </a:endParaRPr>
          </a:p>
        </p:txBody>
      </p:sp>
      <p:grpSp>
        <p:nvGrpSpPr>
          <p:cNvPr id="8" name="Group 7">
            <a:extLst>
              <a:ext uri="{FF2B5EF4-FFF2-40B4-BE49-F238E27FC236}">
                <a16:creationId xmlns:a16="http://schemas.microsoft.com/office/drawing/2014/main" id="{6C39BB83-6D07-955B-D0C0-AE9E90E8A2AA}"/>
              </a:ext>
            </a:extLst>
          </p:cNvPr>
          <p:cNvGrpSpPr/>
          <p:nvPr/>
        </p:nvGrpSpPr>
        <p:grpSpPr>
          <a:xfrm>
            <a:off x="5039253" y="2597923"/>
            <a:ext cx="1641406" cy="1170228"/>
            <a:chOff x="3425982" y="4466067"/>
            <a:chExt cx="1641406" cy="1170228"/>
          </a:xfrm>
        </p:grpSpPr>
        <p:sp>
          <p:nvSpPr>
            <p:cNvPr id="6" name="Right Brace 5">
              <a:extLst>
                <a:ext uri="{FF2B5EF4-FFF2-40B4-BE49-F238E27FC236}">
                  <a16:creationId xmlns:a16="http://schemas.microsoft.com/office/drawing/2014/main" id="{97F5F7FB-7616-4146-43EE-EACE8448BC92}"/>
                </a:ext>
              </a:extLst>
            </p:cNvPr>
            <p:cNvSpPr/>
            <p:nvPr/>
          </p:nvSpPr>
          <p:spPr>
            <a:xfrm>
              <a:off x="3425982" y="4466067"/>
              <a:ext cx="225844" cy="1170228"/>
            </a:xfrm>
            <a:prstGeom prst="rightBrace">
              <a:avLst/>
            </a:prstGeom>
            <a:ln w="28575">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7" name="TextBox 6">
              <a:extLst>
                <a:ext uri="{FF2B5EF4-FFF2-40B4-BE49-F238E27FC236}">
                  <a16:creationId xmlns:a16="http://schemas.microsoft.com/office/drawing/2014/main" id="{FBEFBA1F-26C6-CAF1-BF70-83417A870E13}"/>
                </a:ext>
              </a:extLst>
            </p:cNvPr>
            <p:cNvSpPr txBox="1"/>
            <p:nvPr/>
          </p:nvSpPr>
          <p:spPr>
            <a:xfrm>
              <a:off x="3651826" y="4881904"/>
              <a:ext cx="1415562" cy="338554"/>
            </a:xfrm>
            <a:prstGeom prst="rect">
              <a:avLst/>
            </a:prstGeom>
            <a:solidFill>
              <a:schemeClr val="bg1"/>
            </a:solidFill>
            <a:ln>
              <a:solidFill>
                <a:srgbClr val="002060"/>
              </a:solidFill>
            </a:ln>
            <a:effectLst>
              <a:outerShdw blurRad="76200" dist="12700" dir="2700000" sy="-23000" kx="-800400" algn="bl" rotWithShape="0">
                <a:prstClr val="black">
                  <a:alpha val="20000"/>
                </a:prstClr>
              </a:outerShdw>
            </a:effectLst>
          </p:spPr>
          <p:txBody>
            <a:bodyPr wrap="square" rtlCol="0">
              <a:spAutoFit/>
            </a:bodyPr>
            <a:lstStyle/>
            <a:p>
              <a:r>
                <a:rPr lang="en-ZA" sz="1600" dirty="0">
                  <a:ln>
                    <a:solidFill>
                      <a:srgbClr val="002060"/>
                    </a:solidFill>
                  </a:ln>
                  <a:solidFill>
                    <a:srgbClr val="002060"/>
                  </a:solidFill>
                </a:rPr>
                <a:t>TRIO crimes</a:t>
              </a:r>
            </a:p>
          </p:txBody>
        </p:sp>
      </p:grpSp>
    </p:spTree>
    <p:extLst>
      <p:ext uri="{BB962C8B-B14F-4D97-AF65-F5344CB8AC3E}">
        <p14:creationId xmlns:p14="http://schemas.microsoft.com/office/powerpoint/2010/main" val="1458391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36</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Carjacking</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6" name="Picture 5">
            <a:extLst>
              <a:ext uri="{FF2B5EF4-FFF2-40B4-BE49-F238E27FC236}">
                <a16:creationId xmlns:a16="http://schemas.microsoft.com/office/drawing/2014/main" id="{D54FE19E-2233-9276-D097-392239969B66}"/>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3071387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37</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Carjacking</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sz="1600" b="1" dirty="0"/>
              <a:t>TOP 30 stations</a:t>
            </a:r>
            <a:endParaRPr lang="en-ZA" dirty="0"/>
          </a:p>
        </p:txBody>
      </p:sp>
      <p:pic>
        <p:nvPicPr>
          <p:cNvPr id="6" name="Picture 5">
            <a:extLst>
              <a:ext uri="{FF2B5EF4-FFF2-40B4-BE49-F238E27FC236}">
                <a16:creationId xmlns:a16="http://schemas.microsoft.com/office/drawing/2014/main" id="{71BAF877-D025-C0B1-6E06-1FB9335E8C13}"/>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290360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38</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Carjacking</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sz="1600" b="1" dirty="0"/>
              <a:t>January 2024 to March 2024</a:t>
            </a:r>
            <a:r>
              <a:rPr lang="en-ZA" b="1" dirty="0"/>
              <a:t> – </a:t>
            </a:r>
            <a:r>
              <a:rPr lang="en-ZA" sz="1600" b="1" dirty="0"/>
              <a:t>Type of vehicles hijacked</a:t>
            </a:r>
            <a:endParaRPr lang="en-ZA" dirty="0"/>
          </a:p>
        </p:txBody>
      </p:sp>
      <p:graphicFrame>
        <p:nvGraphicFramePr>
          <p:cNvPr id="8" name="Chart 7">
            <a:extLst>
              <a:ext uri="{FF2B5EF4-FFF2-40B4-BE49-F238E27FC236}">
                <a16:creationId xmlns:a16="http://schemas.microsoft.com/office/drawing/2014/main" id="{BF8E0011-8004-0941-E329-AB344D317932}"/>
              </a:ext>
            </a:extLst>
          </p:cNvPr>
          <p:cNvGraphicFramePr>
            <a:graphicFrameLocks/>
          </p:cNvGraphicFramePr>
          <p:nvPr>
            <p:extLst>
              <p:ext uri="{D42A27DB-BD31-4B8C-83A1-F6EECF244321}">
                <p14:modId xmlns:p14="http://schemas.microsoft.com/office/powerpoint/2010/main" val="1094997880"/>
              </p:ext>
            </p:extLst>
          </p:nvPr>
        </p:nvGraphicFramePr>
        <p:xfrm>
          <a:off x="433388" y="1066427"/>
          <a:ext cx="11124628" cy="5484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9049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39</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Robbery at residential premises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6" name="Picture 5">
            <a:extLst>
              <a:ext uri="{FF2B5EF4-FFF2-40B4-BE49-F238E27FC236}">
                <a16:creationId xmlns:a16="http://schemas.microsoft.com/office/drawing/2014/main" id="{CE7664CB-5E9E-BA7E-801D-BBFF2BC92FC6}"/>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133484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Republic of South Africa</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Selected contact crime: per ratio</a:t>
            </a:r>
          </a:p>
        </p:txBody>
      </p:sp>
      <p:sp>
        <p:nvSpPr>
          <p:cNvPr id="5" name="TextBox 4">
            <a:extLst>
              <a:ext uri="{FF2B5EF4-FFF2-40B4-BE49-F238E27FC236}">
                <a16:creationId xmlns:a16="http://schemas.microsoft.com/office/drawing/2014/main" id="{694A07F9-CA6D-7BA5-23CE-BBA2B60F5171}"/>
              </a:ext>
            </a:extLst>
          </p:cNvPr>
          <p:cNvSpPr txBox="1"/>
          <p:nvPr/>
        </p:nvSpPr>
        <p:spPr>
          <a:xfrm>
            <a:off x="0" y="6566346"/>
            <a:ext cx="11234004" cy="276999"/>
          </a:xfrm>
          <a:prstGeom prst="rect">
            <a:avLst/>
          </a:prstGeom>
          <a:noFill/>
        </p:spPr>
        <p:txBody>
          <a:bodyPr wrap="square" rtlCol="0">
            <a:spAutoFit/>
          </a:bodyPr>
          <a:lstStyle/>
          <a:p>
            <a:r>
              <a:rPr lang="en-US" sz="1200" b="1" i="0" u="none" strike="noStrike" baseline="0" dirty="0">
                <a:solidFill>
                  <a:srgbClr val="E36C09"/>
                </a:solidFill>
                <a:latin typeface="Calibri" panose="020F0502020204030204" pitchFamily="34" charset="0"/>
              </a:rPr>
              <a:t>PER CAPITA (*RATIO PER 100 000 OF THE POPULATION). MID-YEAR POPULATION ESTIMATES, 2021 SERIES </a:t>
            </a:r>
            <a:endParaRPr lang="en-ZA" sz="1200" dirty="0"/>
          </a:p>
        </p:txBody>
      </p:sp>
      <p:pic>
        <p:nvPicPr>
          <p:cNvPr id="7" name="Picture 6">
            <a:extLst>
              <a:ext uri="{FF2B5EF4-FFF2-40B4-BE49-F238E27FC236}">
                <a16:creationId xmlns:a16="http://schemas.microsoft.com/office/drawing/2014/main" id="{E47F670E-FADB-69FF-93D5-D1194027417E}"/>
              </a:ext>
            </a:extLst>
          </p:cNvPr>
          <p:cNvPicPr>
            <a:picLocks noChangeAspect="1"/>
          </p:cNvPicPr>
          <p:nvPr/>
        </p:nvPicPr>
        <p:blipFill>
          <a:blip r:embed="rId2"/>
          <a:stretch>
            <a:fillRect/>
          </a:stretch>
        </p:blipFill>
        <p:spPr>
          <a:xfrm>
            <a:off x="254000" y="1079499"/>
            <a:ext cx="11811000" cy="2514842"/>
          </a:xfrm>
          <a:prstGeom prst="rect">
            <a:avLst/>
          </a:prstGeom>
        </p:spPr>
      </p:pic>
    </p:spTree>
    <p:extLst>
      <p:ext uri="{BB962C8B-B14F-4D97-AF65-F5344CB8AC3E}">
        <p14:creationId xmlns:p14="http://schemas.microsoft.com/office/powerpoint/2010/main" val="3831179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40</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Robbery at residential premises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sz="1600" b="1" dirty="0"/>
              <a:t>TOP 30 stations</a:t>
            </a:r>
            <a:endParaRPr lang="en-ZA" dirty="0"/>
          </a:p>
        </p:txBody>
      </p:sp>
      <p:pic>
        <p:nvPicPr>
          <p:cNvPr id="6" name="Picture 5">
            <a:extLst>
              <a:ext uri="{FF2B5EF4-FFF2-40B4-BE49-F238E27FC236}">
                <a16:creationId xmlns:a16="http://schemas.microsoft.com/office/drawing/2014/main" id="{5BFC5A0C-81A9-FEBC-6093-FD51A1806C06}"/>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4027300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41</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Robbery at non-residential premises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7" name="Picture 6">
            <a:extLst>
              <a:ext uri="{FF2B5EF4-FFF2-40B4-BE49-F238E27FC236}">
                <a16:creationId xmlns:a16="http://schemas.microsoft.com/office/drawing/2014/main" id="{CD6C0174-EE82-D309-542F-90FB62E22C1A}"/>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1633741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42</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Robbery at non-residential premises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sz="1600" b="1" dirty="0"/>
              <a:t>TOP 30 stations</a:t>
            </a:r>
            <a:endParaRPr lang="en-ZA" dirty="0"/>
          </a:p>
        </p:txBody>
      </p:sp>
      <p:pic>
        <p:nvPicPr>
          <p:cNvPr id="6" name="Picture 5">
            <a:extLst>
              <a:ext uri="{FF2B5EF4-FFF2-40B4-BE49-F238E27FC236}">
                <a16:creationId xmlns:a16="http://schemas.microsoft.com/office/drawing/2014/main" id="{DBAA598E-F420-1320-7974-57F160CCEC14}"/>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989826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43</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Robbery of cash in transit</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6" name="Picture 5">
            <a:extLst>
              <a:ext uri="{FF2B5EF4-FFF2-40B4-BE49-F238E27FC236}">
                <a16:creationId xmlns:a16="http://schemas.microsoft.com/office/drawing/2014/main" id="{86D1D3B9-6413-E804-38AB-0547534D5643}"/>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1739171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44</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Robbery of cash in transit (CIT)</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Type of cash in transit robbery – (method used)</a:t>
            </a:r>
          </a:p>
        </p:txBody>
      </p:sp>
      <p:graphicFrame>
        <p:nvGraphicFramePr>
          <p:cNvPr id="8" name="Diagram 7">
            <a:extLst>
              <a:ext uri="{FF2B5EF4-FFF2-40B4-BE49-F238E27FC236}">
                <a16:creationId xmlns:a16="http://schemas.microsoft.com/office/drawing/2014/main" id="{2A18DC1A-B4D6-B0FE-D513-5F672B87E8EC}"/>
              </a:ext>
            </a:extLst>
          </p:cNvPr>
          <p:cNvGraphicFramePr/>
          <p:nvPr/>
        </p:nvGraphicFramePr>
        <p:xfrm>
          <a:off x="433388" y="895350"/>
          <a:ext cx="11325224" cy="531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a:extLst>
              <a:ext uri="{FF2B5EF4-FFF2-40B4-BE49-F238E27FC236}">
                <a16:creationId xmlns:a16="http://schemas.microsoft.com/office/drawing/2014/main" id="{7C264D0D-CAA4-9799-B600-C2C5F2C6B724}"/>
              </a:ext>
            </a:extLst>
          </p:cNvPr>
          <p:cNvSpPr/>
          <p:nvPr/>
        </p:nvSpPr>
        <p:spPr>
          <a:xfrm>
            <a:off x="5750350" y="2392219"/>
            <a:ext cx="471340" cy="4427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A5D868EC-71B2-3705-0BA9-CD1CC9C0C5FE}"/>
              </a:ext>
            </a:extLst>
          </p:cNvPr>
          <p:cNvSpPr txBox="1"/>
          <p:nvPr/>
        </p:nvSpPr>
        <p:spPr>
          <a:xfrm>
            <a:off x="5750350" y="2418810"/>
            <a:ext cx="471340" cy="400110"/>
          </a:xfrm>
          <a:prstGeom prst="rect">
            <a:avLst/>
          </a:prstGeom>
          <a:noFill/>
        </p:spPr>
        <p:txBody>
          <a:bodyPr wrap="square" rtlCol="0">
            <a:spAutoFit/>
          </a:bodyPr>
          <a:lstStyle/>
          <a:p>
            <a:pPr algn="ctr"/>
            <a:r>
              <a:rPr lang="en-ZA" sz="2000" b="1" dirty="0"/>
              <a:t>40</a:t>
            </a:r>
          </a:p>
        </p:txBody>
      </p:sp>
      <p:sp>
        <p:nvSpPr>
          <p:cNvPr id="20" name="TextBox 19">
            <a:extLst>
              <a:ext uri="{FF2B5EF4-FFF2-40B4-BE49-F238E27FC236}">
                <a16:creationId xmlns:a16="http://schemas.microsoft.com/office/drawing/2014/main" id="{F40811DF-62E5-A20D-D755-B9AC036B8318}"/>
              </a:ext>
            </a:extLst>
          </p:cNvPr>
          <p:cNvSpPr txBox="1"/>
          <p:nvPr/>
        </p:nvSpPr>
        <p:spPr>
          <a:xfrm>
            <a:off x="0" y="6496293"/>
            <a:ext cx="12192000" cy="307777"/>
          </a:xfrm>
          <a:prstGeom prst="rect">
            <a:avLst/>
          </a:prstGeom>
          <a:noFill/>
        </p:spPr>
        <p:txBody>
          <a:bodyPr wrap="square" rtlCol="0">
            <a:spAutoFit/>
          </a:bodyPr>
          <a:lstStyle/>
          <a:p>
            <a:pPr algn="ctr"/>
            <a:r>
              <a:rPr lang="en-ZA" sz="1400" b="1" dirty="0"/>
              <a:t>* More than one method can be used in one incident.</a:t>
            </a:r>
          </a:p>
        </p:txBody>
      </p:sp>
      <p:sp>
        <p:nvSpPr>
          <p:cNvPr id="21" name="TextBox 20">
            <a:extLst>
              <a:ext uri="{FF2B5EF4-FFF2-40B4-BE49-F238E27FC236}">
                <a16:creationId xmlns:a16="http://schemas.microsoft.com/office/drawing/2014/main" id="{C08E8BC6-1590-CF8B-A62A-7970CD9B7487}"/>
              </a:ext>
            </a:extLst>
          </p:cNvPr>
          <p:cNvSpPr txBox="1"/>
          <p:nvPr/>
        </p:nvSpPr>
        <p:spPr>
          <a:xfrm>
            <a:off x="9757431" y="2710009"/>
            <a:ext cx="2121031" cy="738664"/>
          </a:xfrm>
          <a:prstGeom prst="rect">
            <a:avLst/>
          </a:prstGeom>
          <a:noFill/>
        </p:spPr>
        <p:txBody>
          <a:bodyPr wrap="square" rtlCol="0">
            <a:spAutoFit/>
          </a:bodyPr>
          <a:lstStyle/>
          <a:p>
            <a:pPr algn="ctr" rtl="0">
              <a:defRPr sz="1400" b="1" i="0" u="none" strike="noStrike" kern="1200" spc="0" baseline="0">
                <a:solidFill>
                  <a:srgbClr val="002060"/>
                </a:solidFill>
                <a:latin typeface="+mn-lt"/>
                <a:ea typeface="+mn-ea"/>
                <a:cs typeface="+mn-cs"/>
              </a:defRPr>
            </a:pPr>
            <a:r>
              <a:rPr lang="en-ZA" sz="1400" b="1" dirty="0">
                <a:solidFill>
                  <a:srgbClr val="002060"/>
                </a:solidFill>
              </a:rPr>
              <a:t>Method used to gain</a:t>
            </a:r>
            <a:r>
              <a:rPr lang="en-ZA" sz="1400" b="1" baseline="0" dirty="0">
                <a:solidFill>
                  <a:srgbClr val="002060"/>
                </a:solidFill>
              </a:rPr>
              <a:t> control of AV &amp; access to assets (money)</a:t>
            </a:r>
            <a:endParaRPr lang="en-ZA" sz="1400" b="1" dirty="0">
              <a:solidFill>
                <a:srgbClr val="002060"/>
              </a:solidFill>
            </a:endParaRPr>
          </a:p>
        </p:txBody>
      </p:sp>
      <p:sp>
        <p:nvSpPr>
          <p:cNvPr id="6" name="TextBox 5">
            <a:extLst>
              <a:ext uri="{FF2B5EF4-FFF2-40B4-BE49-F238E27FC236}">
                <a16:creationId xmlns:a16="http://schemas.microsoft.com/office/drawing/2014/main" id="{C3638125-17CA-3D2F-5C65-83AB1A98792B}"/>
              </a:ext>
            </a:extLst>
          </p:cNvPr>
          <p:cNvSpPr txBox="1"/>
          <p:nvPr/>
        </p:nvSpPr>
        <p:spPr>
          <a:xfrm>
            <a:off x="126010" y="4293630"/>
            <a:ext cx="3262562" cy="2246769"/>
          </a:xfrm>
          <a:prstGeom prst="rect">
            <a:avLst/>
          </a:prstGeom>
          <a:solidFill>
            <a:schemeClr val="accent4">
              <a:lumMod val="75000"/>
            </a:schemeClr>
          </a:solidFill>
          <a:effectLst/>
          <a:scene3d>
            <a:camera prst="orthographicFront"/>
            <a:lightRig rig="threePt" dir="t"/>
          </a:scene3d>
          <a:sp3d>
            <a:bevelT/>
          </a:sp3d>
        </p:spPr>
        <p:txBody>
          <a:bodyPr wrap="square" rtlCol="0">
            <a:spAutoFit/>
          </a:bodyPr>
          <a:lstStyle/>
          <a:p>
            <a:r>
              <a:rPr lang="en-ZA" sz="1400" dirty="0">
                <a:solidFill>
                  <a:schemeClr val="bg1"/>
                </a:solidFill>
              </a:rPr>
              <a:t>From the </a:t>
            </a:r>
            <a:r>
              <a:rPr lang="en-ZA" sz="1400" b="1" i="1" dirty="0">
                <a:solidFill>
                  <a:schemeClr val="bg1"/>
                </a:solidFill>
              </a:rPr>
              <a:t>16</a:t>
            </a:r>
            <a:r>
              <a:rPr lang="en-ZA" sz="1400" dirty="0">
                <a:solidFill>
                  <a:schemeClr val="bg1"/>
                </a:solidFill>
              </a:rPr>
              <a:t> cases of Cross Pavement reported, perpetrators threatened Security guards on </a:t>
            </a:r>
            <a:r>
              <a:rPr lang="en-ZA" sz="1400" b="1" i="1" dirty="0">
                <a:solidFill>
                  <a:schemeClr val="bg1"/>
                </a:solidFill>
              </a:rPr>
              <a:t>10 </a:t>
            </a:r>
            <a:r>
              <a:rPr lang="en-ZA" sz="1400" dirty="0">
                <a:solidFill>
                  <a:schemeClr val="bg1"/>
                </a:solidFill>
              </a:rPr>
              <a:t>incidents while they fired shots at the Security guards on the other </a:t>
            </a:r>
            <a:r>
              <a:rPr lang="en-ZA" sz="1400" b="1" i="1" dirty="0">
                <a:solidFill>
                  <a:schemeClr val="bg1"/>
                </a:solidFill>
              </a:rPr>
              <a:t>6</a:t>
            </a:r>
            <a:r>
              <a:rPr lang="en-ZA" sz="1400" dirty="0">
                <a:solidFill>
                  <a:schemeClr val="bg1"/>
                </a:solidFill>
              </a:rPr>
              <a:t> cases. </a:t>
            </a:r>
            <a:r>
              <a:rPr lang="en-ZA" sz="1400" b="1" i="1" dirty="0">
                <a:solidFill>
                  <a:schemeClr val="bg1"/>
                </a:solidFill>
              </a:rPr>
              <a:t>14 </a:t>
            </a:r>
            <a:r>
              <a:rPr lang="en-ZA" sz="1400" i="1" dirty="0">
                <a:solidFill>
                  <a:schemeClr val="bg1"/>
                </a:solidFill>
              </a:rPr>
              <a:t>incidents </a:t>
            </a:r>
            <a:r>
              <a:rPr lang="en-ZA" sz="1400" dirty="0">
                <a:solidFill>
                  <a:schemeClr val="bg1"/>
                </a:solidFill>
              </a:rPr>
              <a:t>occurred after Security guards had collected money, on their way back to the Armoured vehicle (parking area) and 2 of those cases took place while Security guards were loading the ATMs. </a:t>
            </a:r>
            <a:r>
              <a:rPr lang="en-ZA" sz="1400" b="1" i="1" dirty="0">
                <a:solidFill>
                  <a:schemeClr val="bg1"/>
                </a:solidFill>
              </a:rPr>
              <a:t> </a:t>
            </a:r>
          </a:p>
        </p:txBody>
      </p:sp>
      <p:graphicFrame>
        <p:nvGraphicFramePr>
          <p:cNvPr id="7" name="Chart 6">
            <a:extLst>
              <a:ext uri="{FF2B5EF4-FFF2-40B4-BE49-F238E27FC236}">
                <a16:creationId xmlns:a16="http://schemas.microsoft.com/office/drawing/2014/main" id="{0F8BA133-DB10-69C7-5C04-D69B78B850E0}"/>
              </a:ext>
            </a:extLst>
          </p:cNvPr>
          <p:cNvGraphicFramePr/>
          <p:nvPr/>
        </p:nvGraphicFramePr>
        <p:xfrm>
          <a:off x="7984829" y="3277596"/>
          <a:ext cx="4360860" cy="3489582"/>
        </p:xfrm>
        <a:graphic>
          <a:graphicData uri="http://schemas.openxmlformats.org/drawingml/2006/chart">
            <c:chart xmlns:c="http://schemas.openxmlformats.org/drawingml/2006/chart" xmlns:r="http://schemas.openxmlformats.org/officeDocument/2006/relationships" r:id="rId7"/>
          </a:graphicData>
        </a:graphic>
      </p:graphicFrame>
      <p:pic>
        <p:nvPicPr>
          <p:cNvPr id="12" name="Picture 11">
            <a:extLst>
              <a:ext uri="{FF2B5EF4-FFF2-40B4-BE49-F238E27FC236}">
                <a16:creationId xmlns:a16="http://schemas.microsoft.com/office/drawing/2014/main" id="{1759707F-AAE4-D58D-763C-C8F21382E4EC}"/>
              </a:ext>
            </a:extLst>
          </p:cNvPr>
          <p:cNvPicPr>
            <a:picLocks noChangeAspect="1"/>
          </p:cNvPicPr>
          <p:nvPr/>
        </p:nvPicPr>
        <p:blipFill>
          <a:blip r:embed="rId8"/>
          <a:stretch>
            <a:fillRect/>
          </a:stretch>
        </p:blipFill>
        <p:spPr>
          <a:xfrm>
            <a:off x="9389395" y="4520409"/>
            <a:ext cx="530071" cy="469566"/>
          </a:xfrm>
          <a:prstGeom prst="rect">
            <a:avLst/>
          </a:prstGeom>
        </p:spPr>
      </p:pic>
      <p:pic>
        <p:nvPicPr>
          <p:cNvPr id="13" name="Picture 12">
            <a:extLst>
              <a:ext uri="{FF2B5EF4-FFF2-40B4-BE49-F238E27FC236}">
                <a16:creationId xmlns:a16="http://schemas.microsoft.com/office/drawing/2014/main" id="{D6579295-847E-9CBC-9F62-C79B7D084EC4}"/>
              </a:ext>
            </a:extLst>
          </p:cNvPr>
          <p:cNvPicPr>
            <a:picLocks noChangeAspect="1"/>
          </p:cNvPicPr>
          <p:nvPr/>
        </p:nvPicPr>
        <p:blipFill>
          <a:blip r:embed="rId8"/>
          <a:stretch>
            <a:fillRect/>
          </a:stretch>
        </p:blipFill>
        <p:spPr>
          <a:xfrm>
            <a:off x="10839893" y="4755192"/>
            <a:ext cx="530071" cy="469566"/>
          </a:xfrm>
          <a:prstGeom prst="rect">
            <a:avLst/>
          </a:prstGeom>
        </p:spPr>
      </p:pic>
    </p:spTree>
    <p:extLst>
      <p:ext uri="{BB962C8B-B14F-4D97-AF65-F5344CB8AC3E}">
        <p14:creationId xmlns:p14="http://schemas.microsoft.com/office/powerpoint/2010/main" val="3606709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45</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Robbery of cash in transit</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r>
              <a:rPr lang="en-ZA" b="1" dirty="0"/>
              <a:t> – </a:t>
            </a:r>
            <a:r>
              <a:rPr lang="en-ZA" sz="1600" b="1" dirty="0"/>
              <a:t>Type</a:t>
            </a:r>
            <a:endParaRPr lang="en-ZA" dirty="0"/>
          </a:p>
        </p:txBody>
      </p:sp>
      <p:graphicFrame>
        <p:nvGraphicFramePr>
          <p:cNvPr id="5" name="Chart 4">
            <a:extLst>
              <a:ext uri="{FF2B5EF4-FFF2-40B4-BE49-F238E27FC236}">
                <a16:creationId xmlns:a16="http://schemas.microsoft.com/office/drawing/2014/main" id="{B90EB3E7-8FA1-AEE7-95E7-67450C7F4F2D}"/>
              </a:ext>
            </a:extLst>
          </p:cNvPr>
          <p:cNvGraphicFramePr/>
          <p:nvPr/>
        </p:nvGraphicFramePr>
        <p:xfrm>
          <a:off x="381000" y="1079499"/>
          <a:ext cx="11579772" cy="5570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599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46</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Truck hijacking</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6" name="Picture 5">
            <a:extLst>
              <a:ext uri="{FF2B5EF4-FFF2-40B4-BE49-F238E27FC236}">
                <a16:creationId xmlns:a16="http://schemas.microsoft.com/office/drawing/2014/main" id="{53C6276E-2105-1EF4-E0C3-CCF0A8FD7531}"/>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1969392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47</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Truck hijacking</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sz="1600" b="1" dirty="0"/>
              <a:t>TOP 30 stations</a:t>
            </a:r>
            <a:endParaRPr lang="en-ZA" dirty="0"/>
          </a:p>
        </p:txBody>
      </p:sp>
      <p:pic>
        <p:nvPicPr>
          <p:cNvPr id="6" name="Picture 5">
            <a:extLst>
              <a:ext uri="{FF2B5EF4-FFF2-40B4-BE49-F238E27FC236}">
                <a16:creationId xmlns:a16="http://schemas.microsoft.com/office/drawing/2014/main" id="{D1807CF0-C5A9-FAAD-1B4D-83C3AC1D37E4}"/>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4293669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48</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Kidnapping: Circumstances / causative factors</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b="1" dirty="0"/>
              <a:t>January 2024 to March 2024</a:t>
            </a:r>
            <a:endParaRPr lang="en-ZA" b="1" dirty="0"/>
          </a:p>
        </p:txBody>
      </p:sp>
      <p:graphicFrame>
        <p:nvGraphicFramePr>
          <p:cNvPr id="7" name="Table 6">
            <a:extLst>
              <a:ext uri="{FF2B5EF4-FFF2-40B4-BE49-F238E27FC236}">
                <a16:creationId xmlns:a16="http://schemas.microsoft.com/office/drawing/2014/main" id="{27D777C3-69C9-3E51-B1B6-27A418D9E9F7}"/>
              </a:ext>
            </a:extLst>
          </p:cNvPr>
          <p:cNvGraphicFramePr>
            <a:graphicFrameLocks noGrp="1"/>
          </p:cNvGraphicFramePr>
          <p:nvPr/>
        </p:nvGraphicFramePr>
        <p:xfrm>
          <a:off x="253999" y="1079499"/>
          <a:ext cx="11810996" cy="3563412"/>
        </p:xfrm>
        <a:graphic>
          <a:graphicData uri="http://schemas.openxmlformats.org/drawingml/2006/table">
            <a:tbl>
              <a:tblPr/>
              <a:tblGrid>
                <a:gridCol w="1822451">
                  <a:extLst>
                    <a:ext uri="{9D8B030D-6E8A-4147-A177-3AD203B41FA5}">
                      <a16:colId xmlns:a16="http://schemas.microsoft.com/office/drawing/2014/main" val="267392236"/>
                    </a:ext>
                  </a:extLst>
                </a:gridCol>
                <a:gridCol w="1013515">
                  <a:extLst>
                    <a:ext uri="{9D8B030D-6E8A-4147-A177-3AD203B41FA5}">
                      <a16:colId xmlns:a16="http://schemas.microsoft.com/office/drawing/2014/main" val="1910705964"/>
                    </a:ext>
                  </a:extLst>
                </a:gridCol>
                <a:gridCol w="1013515">
                  <a:extLst>
                    <a:ext uri="{9D8B030D-6E8A-4147-A177-3AD203B41FA5}">
                      <a16:colId xmlns:a16="http://schemas.microsoft.com/office/drawing/2014/main" val="3177173353"/>
                    </a:ext>
                  </a:extLst>
                </a:gridCol>
                <a:gridCol w="1013515">
                  <a:extLst>
                    <a:ext uri="{9D8B030D-6E8A-4147-A177-3AD203B41FA5}">
                      <a16:colId xmlns:a16="http://schemas.microsoft.com/office/drawing/2014/main" val="223794093"/>
                    </a:ext>
                  </a:extLst>
                </a:gridCol>
                <a:gridCol w="1013515">
                  <a:extLst>
                    <a:ext uri="{9D8B030D-6E8A-4147-A177-3AD203B41FA5}">
                      <a16:colId xmlns:a16="http://schemas.microsoft.com/office/drawing/2014/main" val="3031535776"/>
                    </a:ext>
                  </a:extLst>
                </a:gridCol>
                <a:gridCol w="1013515">
                  <a:extLst>
                    <a:ext uri="{9D8B030D-6E8A-4147-A177-3AD203B41FA5}">
                      <a16:colId xmlns:a16="http://schemas.microsoft.com/office/drawing/2014/main" val="1904892795"/>
                    </a:ext>
                  </a:extLst>
                </a:gridCol>
                <a:gridCol w="1013515">
                  <a:extLst>
                    <a:ext uri="{9D8B030D-6E8A-4147-A177-3AD203B41FA5}">
                      <a16:colId xmlns:a16="http://schemas.microsoft.com/office/drawing/2014/main" val="3066426424"/>
                    </a:ext>
                  </a:extLst>
                </a:gridCol>
                <a:gridCol w="1013515">
                  <a:extLst>
                    <a:ext uri="{9D8B030D-6E8A-4147-A177-3AD203B41FA5}">
                      <a16:colId xmlns:a16="http://schemas.microsoft.com/office/drawing/2014/main" val="2111766789"/>
                    </a:ext>
                  </a:extLst>
                </a:gridCol>
                <a:gridCol w="1013515">
                  <a:extLst>
                    <a:ext uri="{9D8B030D-6E8A-4147-A177-3AD203B41FA5}">
                      <a16:colId xmlns:a16="http://schemas.microsoft.com/office/drawing/2014/main" val="3465090193"/>
                    </a:ext>
                  </a:extLst>
                </a:gridCol>
                <a:gridCol w="1013515">
                  <a:extLst>
                    <a:ext uri="{9D8B030D-6E8A-4147-A177-3AD203B41FA5}">
                      <a16:colId xmlns:a16="http://schemas.microsoft.com/office/drawing/2014/main" val="1207684038"/>
                    </a:ext>
                  </a:extLst>
                </a:gridCol>
                <a:gridCol w="866910">
                  <a:extLst>
                    <a:ext uri="{9D8B030D-6E8A-4147-A177-3AD203B41FA5}">
                      <a16:colId xmlns:a16="http://schemas.microsoft.com/office/drawing/2014/main" val="1173507522"/>
                    </a:ext>
                  </a:extLst>
                </a:gridCol>
              </a:tblGrid>
              <a:tr h="577851">
                <a:tc>
                  <a:txBody>
                    <a:bodyPr/>
                    <a:lstStyle/>
                    <a:p>
                      <a:pPr algn="ctr" fontAlgn="ctr"/>
                      <a:endParaRPr lang="en-ZA" sz="1400" b="1" i="0" u="none" strike="noStrike" dirty="0">
                        <a:solidFill>
                          <a:srgbClr val="000000"/>
                        </a:solidFill>
                        <a:effectLst/>
                        <a:latin typeface="Arial" panose="020B0604020202020204" pitchFamily="34" charset="0"/>
                      </a:endParaRPr>
                    </a:p>
                  </a:txBody>
                  <a:tcPr marL="7618" marR="7618" marT="7618" marB="0" anchor="ctr">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EC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FS</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GP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KZN</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LP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MP</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NW</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NC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700" b="1" i="0" u="none" strike="noStrike" dirty="0">
                          <a:solidFill>
                            <a:srgbClr val="000000"/>
                          </a:solidFill>
                          <a:effectLst>
                            <a:outerShdw blurRad="50800" dist="38100" dir="8100000" algn="tr" rotWithShape="0">
                              <a:prstClr val="black">
                                <a:alpha val="40000"/>
                              </a:prstClr>
                            </a:outerShdw>
                          </a:effectLst>
                          <a:latin typeface="Arial" panose="020B0604020202020204" pitchFamily="34" charset="0"/>
                        </a:rPr>
                        <a:t>WC</a:t>
                      </a:r>
                    </a:p>
                  </a:txBody>
                  <a:tcPr marL="8366" marR="8366" marT="8366"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400" b="1" i="0" u="none" strike="noStrike" dirty="0">
                          <a:solidFill>
                            <a:srgbClr val="002060"/>
                          </a:solidFill>
                          <a:effectLst>
                            <a:outerShdw blurRad="50800" dist="38100" dir="8100000" algn="tr" rotWithShape="0">
                              <a:prstClr val="black">
                                <a:alpha val="40000"/>
                              </a:prstClr>
                            </a:outerShdw>
                          </a:effectLst>
                          <a:latin typeface="Arial" panose="020B0604020202020204" pitchFamily="34" charset="0"/>
                        </a:rPr>
                        <a:t>RSA</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155806745"/>
                  </a:ext>
                </a:extLst>
              </a:tr>
              <a:tr h="457200">
                <a:tc>
                  <a:txBody>
                    <a:bodyPr/>
                    <a:lstStyle/>
                    <a:p>
                      <a:pPr algn="ctr" fontAlgn="ctr"/>
                      <a:r>
                        <a:rPr lang="en-ZA" sz="1500" b="1" i="0" u="none" strike="noStrike">
                          <a:solidFill>
                            <a:srgbClr val="002060"/>
                          </a:solidFill>
                          <a:effectLst/>
                          <a:latin typeface="Arial" panose="020B0604020202020204" pitchFamily="34" charset="0"/>
                        </a:rPr>
                        <a:t>Sample size</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a:solidFill>
                            <a:srgbClr val="002060"/>
                          </a:solidFill>
                          <a:effectLst/>
                          <a:latin typeface="Arial" panose="020B0604020202020204" pitchFamily="34" charset="0"/>
                        </a:rPr>
                        <a:t>192</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153</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1 504</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770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131</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235</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190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27</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0" u="none" strike="noStrike" dirty="0">
                          <a:solidFill>
                            <a:srgbClr val="002060"/>
                          </a:solidFill>
                          <a:effectLst/>
                          <a:latin typeface="Arial" panose="020B0604020202020204" pitchFamily="34" charset="0"/>
                        </a:rPr>
                        <a:t>255</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tc>
                  <a:txBody>
                    <a:bodyPr/>
                    <a:lstStyle/>
                    <a:p>
                      <a:pPr algn="ctr" fontAlgn="ctr"/>
                      <a:r>
                        <a:rPr lang="en-ZA" sz="1500" b="1" i="1" u="none" strike="noStrike">
                          <a:solidFill>
                            <a:srgbClr val="002060"/>
                          </a:solidFill>
                          <a:effectLst/>
                          <a:latin typeface="Arial" panose="020B0604020202020204" pitchFamily="34" charset="0"/>
                        </a:rPr>
                        <a:t>3 457</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520057930"/>
                  </a:ext>
                </a:extLst>
              </a:tr>
              <a:tr h="842787">
                <a:tc>
                  <a:txBody>
                    <a:bodyPr/>
                    <a:lstStyle/>
                    <a:p>
                      <a:pPr algn="r" fontAlgn="ctr"/>
                      <a:r>
                        <a:rPr lang="en-ZA" sz="1500" b="0" i="1" u="none" strike="noStrike">
                          <a:solidFill>
                            <a:srgbClr val="000000"/>
                          </a:solidFill>
                          <a:effectLst/>
                          <a:latin typeface="Arial" panose="020B0604020202020204" pitchFamily="34" charset="0"/>
                        </a:rPr>
                        <a:t>Ransom demanded</a:t>
                      </a:r>
                    </a:p>
                  </a:txBody>
                  <a:tcPr marL="7618" marR="68562"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11</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55</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8</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11</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7</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9</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1" i="1" u="none" strike="noStrike">
                          <a:solidFill>
                            <a:srgbClr val="002060"/>
                          </a:solidFill>
                          <a:effectLst/>
                          <a:latin typeface="Arial" panose="020B0604020202020204" pitchFamily="34" charset="0"/>
                        </a:rPr>
                        <a:t>113</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3816365819"/>
                  </a:ext>
                </a:extLst>
              </a:tr>
              <a:tr h="842787">
                <a:tc>
                  <a:txBody>
                    <a:bodyPr/>
                    <a:lstStyle/>
                    <a:p>
                      <a:pPr algn="r" fontAlgn="ctr"/>
                      <a:r>
                        <a:rPr lang="en-ZA" sz="1500" b="0" i="1" u="none" strike="noStrike">
                          <a:solidFill>
                            <a:srgbClr val="000000"/>
                          </a:solidFill>
                          <a:effectLst/>
                          <a:latin typeface="Arial" panose="020B0604020202020204" pitchFamily="34" charset="0"/>
                        </a:rPr>
                        <a:t>Extortion</a:t>
                      </a:r>
                    </a:p>
                  </a:txBody>
                  <a:tcPr marL="7618" marR="68562"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9</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7</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8</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7</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0" i="1" u="none" strike="noStrike" dirty="0">
                          <a:solidFill>
                            <a:srgbClr val="000000"/>
                          </a:solidFill>
                          <a:effectLst/>
                          <a:latin typeface="Arial" panose="020B0604020202020204" pitchFamily="34" charset="0"/>
                        </a:rPr>
                        <a:t>3</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4C6E7"/>
                    </a:solidFill>
                  </a:tcPr>
                </a:tc>
                <a:tc>
                  <a:txBody>
                    <a:bodyPr/>
                    <a:lstStyle/>
                    <a:p>
                      <a:pPr algn="ctr" fontAlgn="ctr"/>
                      <a:r>
                        <a:rPr lang="en-ZA" sz="1500" b="1" i="1" u="none" strike="noStrike">
                          <a:solidFill>
                            <a:srgbClr val="002060"/>
                          </a:solidFill>
                          <a:effectLst/>
                          <a:latin typeface="Arial" panose="020B0604020202020204" pitchFamily="34" charset="0"/>
                        </a:rPr>
                        <a:t>34</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2048185276"/>
                  </a:ext>
                </a:extLst>
              </a:tr>
              <a:tr h="842787">
                <a:tc>
                  <a:txBody>
                    <a:bodyPr/>
                    <a:lstStyle/>
                    <a:p>
                      <a:pPr algn="r" fontAlgn="ctr"/>
                      <a:r>
                        <a:rPr lang="en-ZA" sz="1500" b="0" i="1" u="none" strike="noStrike">
                          <a:solidFill>
                            <a:srgbClr val="000000"/>
                          </a:solidFill>
                          <a:effectLst/>
                          <a:latin typeface="Arial" panose="020B0604020202020204" pitchFamily="34" charset="0"/>
                        </a:rPr>
                        <a:t>Human Trafficking</a:t>
                      </a:r>
                    </a:p>
                  </a:txBody>
                  <a:tcPr marL="7618" marR="68562"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2</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1</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2</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0" i="1" u="none" strike="noStrike" dirty="0">
                          <a:solidFill>
                            <a:srgbClr val="000000"/>
                          </a:solidFill>
                          <a:effectLst/>
                          <a:latin typeface="Arial" panose="020B0604020202020204" pitchFamily="34" charset="0"/>
                        </a:rPr>
                        <a:t>0</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fontAlgn="ctr"/>
                      <a:r>
                        <a:rPr lang="en-ZA" sz="1500" b="1" i="1" u="none" strike="noStrike" dirty="0">
                          <a:solidFill>
                            <a:srgbClr val="002060"/>
                          </a:solidFill>
                          <a:effectLst/>
                          <a:latin typeface="Arial" panose="020B0604020202020204" pitchFamily="34" charset="0"/>
                        </a:rPr>
                        <a:t>6</a:t>
                      </a:r>
                    </a:p>
                  </a:txBody>
                  <a:tcPr marL="7618" marR="7618" marT="761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8EA9DB"/>
                    </a:solidFill>
                  </a:tcPr>
                </a:tc>
                <a:extLst>
                  <a:ext uri="{0D108BD9-81ED-4DB2-BD59-A6C34878D82A}">
                    <a16:rowId xmlns:a16="http://schemas.microsoft.com/office/drawing/2014/main" val="84145684"/>
                  </a:ext>
                </a:extLst>
              </a:tr>
            </a:tbl>
          </a:graphicData>
        </a:graphic>
      </p:graphicFrame>
    </p:spTree>
    <p:extLst>
      <p:ext uri="{BB962C8B-B14F-4D97-AF65-F5344CB8AC3E}">
        <p14:creationId xmlns:p14="http://schemas.microsoft.com/office/powerpoint/2010/main" val="1243412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49</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dirty="0"/>
              <a:t>Kidnapping: RANSOM RELATED</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US" sz="1600" b="1" dirty="0"/>
              <a:t>January 2024 to March 2024</a:t>
            </a:r>
            <a:endParaRPr lang="en-ZA" dirty="0"/>
          </a:p>
        </p:txBody>
      </p:sp>
      <p:pic>
        <p:nvPicPr>
          <p:cNvPr id="6" name="Picture 5">
            <a:extLst>
              <a:ext uri="{FF2B5EF4-FFF2-40B4-BE49-F238E27FC236}">
                <a16:creationId xmlns:a16="http://schemas.microsoft.com/office/drawing/2014/main" id="{77FD63B7-D9AF-BD55-06FB-B5F2F53669C0}"/>
              </a:ext>
            </a:extLst>
          </p:cNvPr>
          <p:cNvPicPr>
            <a:picLocks noChangeAspect="1"/>
          </p:cNvPicPr>
          <p:nvPr/>
        </p:nvPicPr>
        <p:blipFill>
          <a:blip r:embed="rId3"/>
          <a:stretch>
            <a:fillRect/>
          </a:stretch>
        </p:blipFill>
        <p:spPr>
          <a:xfrm>
            <a:off x="114300" y="1079500"/>
            <a:ext cx="11963400" cy="5676900"/>
          </a:xfrm>
          <a:prstGeom prst="rect">
            <a:avLst/>
          </a:prstGeom>
        </p:spPr>
      </p:pic>
    </p:spTree>
    <p:extLst>
      <p:ext uri="{BB962C8B-B14F-4D97-AF65-F5344CB8AC3E}">
        <p14:creationId xmlns:p14="http://schemas.microsoft.com/office/powerpoint/2010/main" val="301748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5</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Republic of South Africa</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Crime situation</a:t>
            </a:r>
            <a:r>
              <a:rPr lang="en-ZA" sz="1200" b="1" dirty="0"/>
              <a:t>…continue</a:t>
            </a:r>
            <a:endParaRPr lang="en-ZA" b="1" dirty="0"/>
          </a:p>
        </p:txBody>
      </p:sp>
      <p:pic>
        <p:nvPicPr>
          <p:cNvPr id="8" name="Picture 7">
            <a:extLst>
              <a:ext uri="{FF2B5EF4-FFF2-40B4-BE49-F238E27FC236}">
                <a16:creationId xmlns:a16="http://schemas.microsoft.com/office/drawing/2014/main" id="{AFF58042-699F-DA93-03CA-CFB8D733EB53}"/>
              </a:ext>
            </a:extLst>
          </p:cNvPr>
          <p:cNvPicPr>
            <a:picLocks noChangeAspect="1"/>
          </p:cNvPicPr>
          <p:nvPr/>
        </p:nvPicPr>
        <p:blipFill>
          <a:blip r:embed="rId2"/>
          <a:stretch>
            <a:fillRect/>
          </a:stretch>
        </p:blipFill>
        <p:spPr>
          <a:xfrm>
            <a:off x="253999" y="1079500"/>
            <a:ext cx="11811000" cy="5403455"/>
          </a:xfrm>
          <a:prstGeom prst="rect">
            <a:avLst/>
          </a:prstGeom>
        </p:spPr>
      </p:pic>
    </p:spTree>
    <p:extLst>
      <p:ext uri="{BB962C8B-B14F-4D97-AF65-F5344CB8AC3E}">
        <p14:creationId xmlns:p14="http://schemas.microsoft.com/office/powerpoint/2010/main" val="4130598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AAA570-3596-44A9-950A-E638EE719369}" type="slidenum">
              <a:rPr lang="en-ZA" smtClean="0"/>
              <a:pPr/>
              <a:t>50</a:t>
            </a:fld>
            <a:endParaRPr lang="en-ZA" dirty="0"/>
          </a:p>
        </p:txBody>
      </p:sp>
      <p:sp>
        <p:nvSpPr>
          <p:cNvPr id="3" name="Title 2"/>
          <p:cNvSpPr>
            <a:spLocks noGrp="1"/>
          </p:cNvSpPr>
          <p:nvPr>
            <p:ph type="title"/>
          </p:nvPr>
        </p:nvSpPr>
        <p:spPr/>
        <p:txBody>
          <a:bodyPr/>
          <a:lstStyle/>
          <a:p>
            <a:r>
              <a:rPr lang="en-US" dirty="0"/>
              <a:t>Core diversion</a:t>
            </a:r>
            <a:endParaRPr lang="en-ZA" dirty="0"/>
          </a:p>
        </p:txBody>
      </p:sp>
      <p:sp>
        <p:nvSpPr>
          <p:cNvPr id="4" name="Text Placeholder 3"/>
          <p:cNvSpPr>
            <a:spLocks noGrp="1"/>
          </p:cNvSpPr>
          <p:nvPr>
            <p:ph type="body" sz="half" idx="2"/>
          </p:nvPr>
        </p:nvSpPr>
        <p:spPr/>
        <p:txBody>
          <a:bodyPr/>
          <a:lstStyle/>
          <a:p>
            <a:r>
              <a:rPr lang="en-US" b="1" dirty="0"/>
              <a:t>January 2024 to March 2024</a:t>
            </a:r>
            <a:endParaRPr lang="en-ZA" dirty="0"/>
          </a:p>
          <a:p>
            <a:endParaRPr lang="en-ZA" dirty="0"/>
          </a:p>
        </p:txBody>
      </p:sp>
      <p:graphicFrame>
        <p:nvGraphicFramePr>
          <p:cNvPr id="8" name="Chart 7">
            <a:extLst>
              <a:ext uri="{FF2B5EF4-FFF2-40B4-BE49-F238E27FC236}">
                <a16:creationId xmlns:a16="http://schemas.microsoft.com/office/drawing/2014/main" id="{01A1717B-13B2-CFBE-7095-3876F15CCCA0}"/>
              </a:ext>
            </a:extLst>
          </p:cNvPr>
          <p:cNvGraphicFramePr/>
          <p:nvPr/>
        </p:nvGraphicFramePr>
        <p:xfrm>
          <a:off x="381000" y="1016000"/>
          <a:ext cx="11684000" cy="5634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984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51</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Republic of South Africa</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Crime situation - summary</a:t>
            </a:r>
          </a:p>
        </p:txBody>
      </p:sp>
      <p:pic>
        <p:nvPicPr>
          <p:cNvPr id="6" name="Picture 5">
            <a:extLst>
              <a:ext uri="{FF2B5EF4-FFF2-40B4-BE49-F238E27FC236}">
                <a16:creationId xmlns:a16="http://schemas.microsoft.com/office/drawing/2014/main" id="{6B0C1E67-3A0F-9338-010F-A6DC31B6E455}"/>
              </a:ext>
            </a:extLst>
          </p:cNvPr>
          <p:cNvPicPr>
            <a:picLocks noChangeAspect="1"/>
          </p:cNvPicPr>
          <p:nvPr/>
        </p:nvPicPr>
        <p:blipFill>
          <a:blip r:embed="rId2"/>
          <a:stretch>
            <a:fillRect/>
          </a:stretch>
        </p:blipFill>
        <p:spPr>
          <a:xfrm>
            <a:off x="254000" y="1079500"/>
            <a:ext cx="11811000" cy="5172201"/>
          </a:xfrm>
          <a:prstGeom prst="rect">
            <a:avLst/>
          </a:prstGeom>
        </p:spPr>
      </p:pic>
    </p:spTree>
    <p:extLst>
      <p:ext uri="{BB962C8B-B14F-4D97-AF65-F5344CB8AC3E}">
        <p14:creationId xmlns:p14="http://schemas.microsoft.com/office/powerpoint/2010/main" val="1433859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52</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Republic of South Africa</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Crime situation - summary</a:t>
            </a:r>
            <a:r>
              <a:rPr lang="en-ZA" sz="1200" b="1" dirty="0"/>
              <a:t>…continue</a:t>
            </a:r>
            <a:endParaRPr lang="en-ZA" b="1" dirty="0"/>
          </a:p>
        </p:txBody>
      </p:sp>
      <p:pic>
        <p:nvPicPr>
          <p:cNvPr id="6" name="Picture 5">
            <a:extLst>
              <a:ext uri="{FF2B5EF4-FFF2-40B4-BE49-F238E27FC236}">
                <a16:creationId xmlns:a16="http://schemas.microsoft.com/office/drawing/2014/main" id="{80A09633-3631-853E-D0CC-DFE51E8E802F}"/>
              </a:ext>
            </a:extLst>
          </p:cNvPr>
          <p:cNvPicPr>
            <a:picLocks noChangeAspect="1"/>
          </p:cNvPicPr>
          <p:nvPr/>
        </p:nvPicPr>
        <p:blipFill>
          <a:blip r:embed="rId2"/>
          <a:stretch>
            <a:fillRect/>
          </a:stretch>
        </p:blipFill>
        <p:spPr>
          <a:xfrm>
            <a:off x="254000" y="1079500"/>
            <a:ext cx="11811000" cy="5709954"/>
          </a:xfrm>
          <a:prstGeom prst="rect">
            <a:avLst/>
          </a:prstGeom>
        </p:spPr>
      </p:pic>
    </p:spTree>
    <p:extLst>
      <p:ext uri="{BB962C8B-B14F-4D97-AF65-F5344CB8AC3E}">
        <p14:creationId xmlns:p14="http://schemas.microsoft.com/office/powerpoint/2010/main" val="1805161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53</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Republic of South Africa</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Summary per Province</a:t>
            </a:r>
            <a:r>
              <a:rPr lang="en-ZA" sz="1200" b="1" dirty="0"/>
              <a:t>…continue</a:t>
            </a:r>
            <a:endParaRPr lang="en-ZA" b="1" dirty="0"/>
          </a:p>
        </p:txBody>
      </p:sp>
      <p:pic>
        <p:nvPicPr>
          <p:cNvPr id="5" name="Picture 4">
            <a:extLst>
              <a:ext uri="{FF2B5EF4-FFF2-40B4-BE49-F238E27FC236}">
                <a16:creationId xmlns:a16="http://schemas.microsoft.com/office/drawing/2014/main" id="{6F4D938E-9319-FC48-11B0-2A4B56221A5C}"/>
              </a:ext>
            </a:extLst>
          </p:cNvPr>
          <p:cNvPicPr>
            <a:picLocks noChangeAspect="1"/>
          </p:cNvPicPr>
          <p:nvPr/>
        </p:nvPicPr>
        <p:blipFill>
          <a:blip r:embed="rId2"/>
          <a:stretch>
            <a:fillRect/>
          </a:stretch>
        </p:blipFill>
        <p:spPr>
          <a:xfrm>
            <a:off x="254000" y="1079500"/>
            <a:ext cx="11811000" cy="4331995"/>
          </a:xfrm>
          <a:prstGeom prst="rect">
            <a:avLst/>
          </a:prstGeom>
        </p:spPr>
      </p:pic>
    </p:spTree>
    <p:extLst>
      <p:ext uri="{BB962C8B-B14F-4D97-AF65-F5344CB8AC3E}">
        <p14:creationId xmlns:p14="http://schemas.microsoft.com/office/powerpoint/2010/main" val="1107675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54</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Republic of South Africa</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Summary 30 stations</a:t>
            </a:r>
            <a:r>
              <a:rPr lang="en-ZA" sz="1200" b="1" dirty="0"/>
              <a:t>…continue</a:t>
            </a:r>
            <a:endParaRPr lang="en-ZA" b="1" dirty="0"/>
          </a:p>
        </p:txBody>
      </p:sp>
      <p:sp>
        <p:nvSpPr>
          <p:cNvPr id="6" name="Rectangle 5">
            <a:extLst>
              <a:ext uri="{FF2B5EF4-FFF2-40B4-BE49-F238E27FC236}">
                <a16:creationId xmlns:a16="http://schemas.microsoft.com/office/drawing/2014/main" id="{31C554CB-9F85-74B0-DE06-D6A79E89C792}"/>
              </a:ext>
            </a:extLst>
          </p:cNvPr>
          <p:cNvSpPr/>
          <p:nvPr/>
        </p:nvSpPr>
        <p:spPr>
          <a:xfrm>
            <a:off x="11719249" y="6650182"/>
            <a:ext cx="472751" cy="207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57FEF4F6-334F-50D4-E97A-9186E20FE1DC}"/>
              </a:ext>
            </a:extLst>
          </p:cNvPr>
          <p:cNvPicPr>
            <a:picLocks noChangeAspect="1"/>
          </p:cNvPicPr>
          <p:nvPr/>
        </p:nvPicPr>
        <p:blipFill>
          <a:blip r:embed="rId2"/>
          <a:stretch>
            <a:fillRect/>
          </a:stretch>
        </p:blipFill>
        <p:spPr>
          <a:xfrm>
            <a:off x="0" y="1028095"/>
            <a:ext cx="12192000" cy="5829905"/>
          </a:xfrm>
          <a:prstGeom prst="rect">
            <a:avLst/>
          </a:prstGeom>
        </p:spPr>
      </p:pic>
    </p:spTree>
    <p:extLst>
      <p:ext uri="{BB962C8B-B14F-4D97-AF65-F5344CB8AC3E}">
        <p14:creationId xmlns:p14="http://schemas.microsoft.com/office/powerpoint/2010/main" val="1624037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55</a:t>
            </a:fld>
            <a:endParaRPr lang="en-ZA" dirty="0"/>
          </a:p>
        </p:txBody>
      </p:sp>
      <p:sp>
        <p:nvSpPr>
          <p:cNvPr id="10" name="Content Placeholder 2">
            <a:extLst>
              <a:ext uri="{FF2B5EF4-FFF2-40B4-BE49-F238E27FC236}">
                <a16:creationId xmlns:a16="http://schemas.microsoft.com/office/drawing/2014/main" id="{80748150-C8DA-1E7C-7AA4-05E1DDEC3D03}"/>
              </a:ext>
            </a:extLst>
          </p:cNvPr>
          <p:cNvSpPr txBox="1">
            <a:spLocks/>
          </p:cNvSpPr>
          <p:nvPr/>
        </p:nvSpPr>
        <p:spPr>
          <a:xfrm>
            <a:off x="382386" y="1685260"/>
            <a:ext cx="11454938" cy="4768076"/>
          </a:xfrm>
          <a:prstGeom prst="rect">
            <a:avLst/>
          </a:prstGeom>
          <a:solidFill>
            <a:schemeClr val="bg1">
              <a:lumMod val="95000"/>
            </a:schemeClr>
          </a:solidFill>
        </p:spPr>
        <p:txBody>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Tw Cen MT" panose="020B0602020104020603" pitchFamily="34" charset="0"/>
              <a:buNone/>
            </a:pPr>
            <a:endParaRPr lang="en-ZA" dirty="0"/>
          </a:p>
          <a:p>
            <a:pPr marL="0" indent="0" algn="ctr">
              <a:buFont typeface="Tw Cen MT" panose="020B0602020104020603" pitchFamily="34" charset="0"/>
              <a:buNone/>
            </a:pPr>
            <a:endParaRPr lang="en-ZA" dirty="0"/>
          </a:p>
          <a:p>
            <a:pPr marL="0" indent="0" algn="ctr">
              <a:buFont typeface="Tw Cen MT" panose="020B0602020104020603" pitchFamily="34" charset="0"/>
              <a:buNone/>
            </a:pPr>
            <a:endParaRPr lang="en-ZA" dirty="0"/>
          </a:p>
          <a:p>
            <a:pPr marL="0" indent="0" algn="ctr">
              <a:buFont typeface="Tw Cen MT" panose="020B0602020104020603" pitchFamily="34" charset="0"/>
              <a:buNone/>
            </a:pPr>
            <a:r>
              <a:rPr lang="en-ZA" sz="6000" dirty="0"/>
              <a:t>Thank you</a:t>
            </a:r>
          </a:p>
          <a:p>
            <a:pPr marL="0" indent="0" algn="ctr">
              <a:buFont typeface="Tw Cen MT" panose="020B0602020104020603" pitchFamily="34" charset="0"/>
              <a:buNone/>
            </a:pPr>
            <a:endParaRPr lang="en-ZA" sz="6000" dirty="0"/>
          </a:p>
          <a:p>
            <a:pPr marL="0" indent="0" algn="ctr">
              <a:buFont typeface="Tw Cen MT" panose="020B0602020104020603" pitchFamily="34" charset="0"/>
              <a:buNone/>
            </a:pPr>
            <a:r>
              <a:rPr lang="en-US" sz="2100" dirty="0"/>
              <a:t>Full quarterly crime release presentation and crime statistics are available on the SAPS website</a:t>
            </a:r>
            <a:r>
              <a:rPr lang="en-ZA" sz="2100" dirty="0"/>
              <a:t>:</a:t>
            </a:r>
            <a:br>
              <a:rPr lang="en-ZA" sz="2100" dirty="0"/>
            </a:br>
            <a:r>
              <a:rPr lang="en-ZA" sz="2100" dirty="0"/>
              <a:t>( </a:t>
            </a:r>
            <a:r>
              <a:rPr lang="en-ZA" sz="2100" dirty="0">
                <a:hlinkClick r:id="rId2"/>
              </a:rPr>
              <a:t>https://www.saps.gov.za/services/crimestats.php</a:t>
            </a:r>
            <a:r>
              <a:rPr lang="en-ZA" sz="2100" dirty="0"/>
              <a:t> )</a:t>
            </a:r>
          </a:p>
          <a:p>
            <a:pPr marL="0" indent="0" algn="ctr">
              <a:buFont typeface="Tw Cen MT" panose="020B0602020104020603" pitchFamily="34" charset="0"/>
              <a:buNone/>
            </a:pPr>
            <a:endParaRPr lang="en-ZA" sz="2800" dirty="0"/>
          </a:p>
        </p:txBody>
      </p:sp>
      <p:sp>
        <p:nvSpPr>
          <p:cNvPr id="11" name="Rectangle 10">
            <a:extLst>
              <a:ext uri="{FF2B5EF4-FFF2-40B4-BE49-F238E27FC236}">
                <a16:creationId xmlns:a16="http://schemas.microsoft.com/office/drawing/2014/main" id="{5BC95F8B-D553-0D0A-4B6E-B3948D1E2D04}"/>
              </a:ext>
            </a:extLst>
          </p:cNvPr>
          <p:cNvSpPr/>
          <p:nvPr/>
        </p:nvSpPr>
        <p:spPr>
          <a:xfrm>
            <a:off x="3814618" y="404664"/>
            <a:ext cx="456276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a:solidFill>
                  <a:schemeClr val="tx1"/>
                </a:solidFill>
              </a:rPr>
              <a:t>THE END</a:t>
            </a:r>
          </a:p>
        </p:txBody>
      </p:sp>
      <p:pic>
        <p:nvPicPr>
          <p:cNvPr id="3" name="Picture 2">
            <a:extLst>
              <a:ext uri="{FF2B5EF4-FFF2-40B4-BE49-F238E27FC236}">
                <a16:creationId xmlns:a16="http://schemas.microsoft.com/office/drawing/2014/main" id="{B1869B5D-303E-DDEA-019C-8659003594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312" y="2407299"/>
            <a:ext cx="2484042" cy="2484042"/>
          </a:xfrm>
          <a:prstGeom prst="rect">
            <a:avLst/>
          </a:prstGeom>
          <a:ln w="76200">
            <a:solidFill>
              <a:schemeClr val="bg1"/>
            </a:solidFill>
          </a:ln>
        </p:spPr>
      </p:pic>
    </p:spTree>
    <p:extLst>
      <p:ext uri="{BB962C8B-B14F-4D97-AF65-F5344CB8AC3E}">
        <p14:creationId xmlns:p14="http://schemas.microsoft.com/office/powerpoint/2010/main" val="181044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6</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17 community-reported serious crimes</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8" name="Picture 7">
            <a:extLst>
              <a:ext uri="{FF2B5EF4-FFF2-40B4-BE49-F238E27FC236}">
                <a16:creationId xmlns:a16="http://schemas.microsoft.com/office/drawing/2014/main" id="{9CCCA621-6787-60CE-76F6-AE78AF824011}"/>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108924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7</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17 community-reported serious crimes</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TOP 30 stations</a:t>
            </a:r>
            <a:endParaRPr lang="en-ZA" sz="1400" dirty="0"/>
          </a:p>
        </p:txBody>
      </p:sp>
      <p:pic>
        <p:nvPicPr>
          <p:cNvPr id="6" name="Picture 5">
            <a:extLst>
              <a:ext uri="{FF2B5EF4-FFF2-40B4-BE49-F238E27FC236}">
                <a16:creationId xmlns:a16="http://schemas.microsoft.com/office/drawing/2014/main" id="{F152EE1B-EBC2-9FB2-D596-7830FEACA278}"/>
              </a:ext>
            </a:extLst>
          </p:cNvPr>
          <p:cNvPicPr>
            <a:picLocks noChangeAspect="1"/>
          </p:cNvPicPr>
          <p:nvPr/>
        </p:nvPicPr>
        <p:blipFill>
          <a:blip r:embed="rId2"/>
          <a:stretch>
            <a:fillRect/>
          </a:stretch>
        </p:blipFill>
        <p:spPr>
          <a:xfrm>
            <a:off x="254000" y="1079500"/>
            <a:ext cx="11811000" cy="5463840"/>
          </a:xfrm>
          <a:prstGeom prst="rect">
            <a:avLst/>
          </a:prstGeom>
        </p:spPr>
      </p:pic>
    </p:spTree>
    <p:extLst>
      <p:ext uri="{BB962C8B-B14F-4D97-AF65-F5344CB8AC3E}">
        <p14:creationId xmlns:p14="http://schemas.microsoft.com/office/powerpoint/2010/main" val="184697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normAutofit fontScale="90000"/>
          </a:bodyPr>
          <a:lstStyle/>
          <a:p>
            <a:r>
              <a:rPr lang="en-ZA" dirty="0"/>
              <a:t>Contact crime</a:t>
            </a:r>
          </a:p>
        </p:txBody>
      </p:sp>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8</a:t>
            </a:fld>
            <a:endParaRPr lang="en-ZA" dirty="0"/>
          </a:p>
        </p:txBody>
      </p:sp>
      <p:sp>
        <p:nvSpPr>
          <p:cNvPr id="5" name="Content Placeholder 2">
            <a:extLst>
              <a:ext uri="{FF2B5EF4-FFF2-40B4-BE49-F238E27FC236}">
                <a16:creationId xmlns:a16="http://schemas.microsoft.com/office/drawing/2014/main" id="{2C2D73F3-AB62-2485-8FD6-243314D01DAF}"/>
              </a:ext>
            </a:extLst>
          </p:cNvPr>
          <p:cNvSpPr txBox="1">
            <a:spLocks/>
          </p:cNvSpPr>
          <p:nvPr/>
        </p:nvSpPr>
        <p:spPr>
          <a:xfrm>
            <a:off x="904969" y="857838"/>
            <a:ext cx="11192196" cy="5220813"/>
          </a:xfrm>
          <a:prstGeom prst="rect">
            <a:avLst/>
          </a:prstGeom>
        </p:spPr>
        <p:txBody>
          <a:bodyPr>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ZA" sz="1800" b="0" i="0" u="none" strike="noStrike" baseline="0" dirty="0">
                <a:solidFill>
                  <a:srgbClr val="002060"/>
                </a:solidFill>
                <a:latin typeface="Segoe UI" panose="020B0502040204020203" pitchFamily="34" charset="0"/>
              </a:rPr>
              <a:t>Contact crime refers to crimes in which the victims are the targets of violence or instances where the victims are in the vicinity of property that criminals target and are subjected to the use of/or threats of violence by perpetrators.</a:t>
            </a:r>
            <a:br>
              <a:rPr lang="en-ZA" sz="1800" b="0" i="0" u="none" strike="noStrike" baseline="0" dirty="0">
                <a:solidFill>
                  <a:srgbClr val="002060"/>
                </a:solidFill>
                <a:latin typeface="Segoe UI" panose="020B0502040204020203" pitchFamily="34" charset="0"/>
              </a:rPr>
            </a:br>
            <a:endParaRPr lang="en-ZA" sz="1800" b="0" i="0" u="none" strike="noStrike" baseline="0" dirty="0">
              <a:solidFill>
                <a:srgbClr val="002060"/>
              </a:solidFill>
              <a:latin typeface="Segoe UI" panose="020B0502040204020203" pitchFamily="34" charset="0"/>
            </a:endParaRPr>
          </a:p>
          <a:p>
            <a:pPr marL="180975" indent="-180975">
              <a:spcBef>
                <a:spcPts val="0"/>
              </a:spcBef>
              <a:buClrTx/>
              <a:buFont typeface="Wingdings" panose="05000000000000000000" pitchFamily="2" charset="2"/>
              <a:buChar char="§"/>
            </a:pPr>
            <a:r>
              <a:rPr lang="en-ZA" sz="1800" b="0" i="0" u="none" strike="noStrike" baseline="0" dirty="0">
                <a:solidFill>
                  <a:srgbClr val="002060"/>
                </a:solidFill>
                <a:latin typeface="Segoe UI" panose="020B0502040204020203" pitchFamily="34" charset="0"/>
              </a:rPr>
              <a:t>Murder</a:t>
            </a:r>
          </a:p>
          <a:p>
            <a:pPr marL="180975" indent="-180975">
              <a:spcBef>
                <a:spcPts val="0"/>
              </a:spcBef>
              <a:buClrTx/>
              <a:buFont typeface="Wingdings" panose="05000000000000000000" pitchFamily="2" charset="2"/>
              <a:buChar char="§"/>
            </a:pPr>
            <a:r>
              <a:rPr lang="en-ZA" sz="1800" b="0" i="0" u="none" strike="noStrike" baseline="0" dirty="0">
                <a:solidFill>
                  <a:srgbClr val="002060"/>
                </a:solidFill>
                <a:latin typeface="Segoe UI" panose="020B0502040204020203" pitchFamily="34" charset="0"/>
              </a:rPr>
              <a:t>Rape</a:t>
            </a:r>
          </a:p>
          <a:p>
            <a:pPr marL="180975" indent="-180975">
              <a:spcBef>
                <a:spcPts val="0"/>
              </a:spcBef>
              <a:buClrTx/>
              <a:buFont typeface="Wingdings" panose="05000000000000000000" pitchFamily="2" charset="2"/>
              <a:buChar char="§"/>
            </a:pPr>
            <a:r>
              <a:rPr lang="en-ZA" sz="1800" b="0" i="0" u="none" strike="noStrike" baseline="0" dirty="0">
                <a:solidFill>
                  <a:srgbClr val="002060"/>
                </a:solidFill>
                <a:latin typeface="Segoe UI" panose="020B0502040204020203" pitchFamily="34" charset="0"/>
              </a:rPr>
              <a:t>Some subcategories of robbery aggravating</a:t>
            </a:r>
          </a:p>
          <a:p>
            <a:pPr lvl="1">
              <a:buClrTx/>
              <a:buFont typeface="Wingdings" panose="05000000000000000000" pitchFamily="2" charset="2"/>
              <a:buChar char="§"/>
            </a:pPr>
            <a:r>
              <a:rPr lang="en-ZA" sz="1600" b="1" i="0" u="none" strike="noStrike" baseline="0" dirty="0">
                <a:solidFill>
                  <a:srgbClr val="002060"/>
                </a:solidFill>
                <a:latin typeface="Segoe UI" panose="020B0502040204020203" pitchFamily="34" charset="0"/>
              </a:rPr>
              <a:t>Carjacking</a:t>
            </a:r>
          </a:p>
          <a:p>
            <a:pPr lvl="1">
              <a:buClrTx/>
              <a:buFont typeface="Wingdings" panose="05000000000000000000" pitchFamily="2" charset="2"/>
              <a:buChar char="§"/>
            </a:pPr>
            <a:r>
              <a:rPr lang="en-ZA" sz="1600" b="1" i="0" u="none" strike="noStrike" baseline="0" dirty="0">
                <a:solidFill>
                  <a:srgbClr val="002060"/>
                </a:solidFill>
                <a:latin typeface="Segoe UI" panose="020B0502040204020203" pitchFamily="34" charset="0"/>
              </a:rPr>
              <a:t>Robbery at non-residential premises </a:t>
            </a:r>
          </a:p>
          <a:p>
            <a:pPr lvl="1">
              <a:buClrTx/>
              <a:buFont typeface="Wingdings" panose="05000000000000000000" pitchFamily="2" charset="2"/>
              <a:buChar char="§"/>
            </a:pPr>
            <a:r>
              <a:rPr lang="en-ZA" sz="1600" b="1" i="0" u="none" strike="noStrike" baseline="0" dirty="0">
                <a:solidFill>
                  <a:srgbClr val="002060"/>
                </a:solidFill>
                <a:latin typeface="Segoe UI" panose="020B0502040204020203" pitchFamily="34" charset="0"/>
              </a:rPr>
              <a:t>Robbery at residential premises</a:t>
            </a:r>
          </a:p>
          <a:p>
            <a:pPr lvl="1">
              <a:buClrTx/>
              <a:buFont typeface="Wingdings" panose="05000000000000000000" pitchFamily="2" charset="2"/>
              <a:buChar char="§"/>
            </a:pPr>
            <a:r>
              <a:rPr lang="en-US" sz="1600" b="0" i="0" u="none" strike="noStrike" baseline="0" dirty="0">
                <a:solidFill>
                  <a:srgbClr val="002060"/>
                </a:solidFill>
                <a:latin typeface="Segoe UI" panose="020B0502040204020203" pitchFamily="34" charset="0"/>
              </a:rPr>
              <a:t>Robbery of cash in transit </a:t>
            </a:r>
          </a:p>
          <a:p>
            <a:pPr lvl="1">
              <a:buClrTx/>
              <a:buFont typeface="Wingdings" panose="05000000000000000000" pitchFamily="2" charset="2"/>
              <a:buChar char="§"/>
            </a:pPr>
            <a:r>
              <a:rPr lang="en-ZA" sz="1600" b="0" i="0" u="none" strike="noStrike" baseline="0" dirty="0">
                <a:solidFill>
                  <a:srgbClr val="002060"/>
                </a:solidFill>
                <a:latin typeface="Segoe UI" panose="020B0502040204020203" pitchFamily="34" charset="0"/>
              </a:rPr>
              <a:t>Truck Hijacking</a:t>
            </a:r>
          </a:p>
        </p:txBody>
      </p:sp>
      <p:grpSp>
        <p:nvGrpSpPr>
          <p:cNvPr id="8" name="Group 7">
            <a:extLst>
              <a:ext uri="{FF2B5EF4-FFF2-40B4-BE49-F238E27FC236}">
                <a16:creationId xmlns:a16="http://schemas.microsoft.com/office/drawing/2014/main" id="{6C39BB83-6D07-955B-D0C0-AE9E90E8A2AA}"/>
              </a:ext>
            </a:extLst>
          </p:cNvPr>
          <p:cNvGrpSpPr/>
          <p:nvPr/>
        </p:nvGrpSpPr>
        <p:grpSpPr>
          <a:xfrm>
            <a:off x="4865697" y="2875990"/>
            <a:ext cx="1635370" cy="694592"/>
            <a:chOff x="3429000" y="4703885"/>
            <a:chExt cx="1635370" cy="694592"/>
          </a:xfrm>
        </p:grpSpPr>
        <p:sp>
          <p:nvSpPr>
            <p:cNvPr id="6" name="Right Brace 5">
              <a:extLst>
                <a:ext uri="{FF2B5EF4-FFF2-40B4-BE49-F238E27FC236}">
                  <a16:creationId xmlns:a16="http://schemas.microsoft.com/office/drawing/2014/main" id="{97F5F7FB-7616-4146-43EE-EACE8448BC92}"/>
                </a:ext>
              </a:extLst>
            </p:cNvPr>
            <p:cNvSpPr/>
            <p:nvPr/>
          </p:nvSpPr>
          <p:spPr>
            <a:xfrm>
              <a:off x="3429000" y="4703885"/>
              <a:ext cx="219808" cy="694592"/>
            </a:xfrm>
            <a:prstGeom prst="rightBrace">
              <a:avLst/>
            </a:prstGeom>
            <a:ln w="28575">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rgbClr val="0070C0"/>
                </a:solidFill>
              </a:endParaRPr>
            </a:p>
          </p:txBody>
        </p:sp>
        <p:sp>
          <p:nvSpPr>
            <p:cNvPr id="7" name="TextBox 6">
              <a:extLst>
                <a:ext uri="{FF2B5EF4-FFF2-40B4-BE49-F238E27FC236}">
                  <a16:creationId xmlns:a16="http://schemas.microsoft.com/office/drawing/2014/main" id="{FBEFBA1F-26C6-CAF1-BF70-83417A870E13}"/>
                </a:ext>
              </a:extLst>
            </p:cNvPr>
            <p:cNvSpPr txBox="1"/>
            <p:nvPr/>
          </p:nvSpPr>
          <p:spPr>
            <a:xfrm>
              <a:off x="3648808" y="4866515"/>
              <a:ext cx="1415562" cy="338554"/>
            </a:xfrm>
            <a:prstGeom prst="rect">
              <a:avLst/>
            </a:prstGeom>
            <a:solidFill>
              <a:schemeClr val="bg1"/>
            </a:solidFill>
            <a:ln>
              <a:solidFill>
                <a:srgbClr val="002060"/>
              </a:solidFill>
            </a:ln>
            <a:effectLst>
              <a:outerShdw blurRad="76200" dist="12700" dir="2700000" sy="-23000" kx="-800400" algn="bl" rotWithShape="0">
                <a:prstClr val="black">
                  <a:alpha val="20000"/>
                </a:prstClr>
              </a:outerShdw>
            </a:effectLst>
          </p:spPr>
          <p:txBody>
            <a:bodyPr wrap="square" rtlCol="0">
              <a:spAutoFit/>
            </a:bodyPr>
            <a:lstStyle/>
            <a:p>
              <a:r>
                <a:rPr lang="en-ZA" sz="1600" dirty="0">
                  <a:ln>
                    <a:solidFill>
                      <a:srgbClr val="002060"/>
                    </a:solidFill>
                  </a:ln>
                  <a:solidFill>
                    <a:srgbClr val="0070C0"/>
                  </a:solidFill>
                </a:rPr>
                <a:t>TRIO crimes</a:t>
              </a:r>
            </a:p>
          </p:txBody>
        </p:sp>
      </p:grpSp>
    </p:spTree>
    <p:extLst>
      <p:ext uri="{BB962C8B-B14F-4D97-AF65-F5344CB8AC3E}">
        <p14:creationId xmlns:p14="http://schemas.microsoft.com/office/powerpoint/2010/main" val="3090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fld id="{70AAA570-3596-44A9-950A-E638EE719369}" type="slidenum">
              <a:rPr lang="en-ZA" smtClean="0"/>
              <a:pPr/>
              <a:t>9</a:t>
            </a:fld>
            <a:endParaRPr lang="en-ZA" dirty="0"/>
          </a:p>
        </p:txBody>
      </p:sp>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p:txBody>
          <a:bodyPr/>
          <a:lstStyle/>
          <a:p>
            <a:r>
              <a:rPr lang="en-ZA" sz="2400" dirty="0"/>
              <a:t>Contact crime</a:t>
            </a:r>
            <a:endParaRPr lang="en-ZA" dirty="0"/>
          </a:p>
        </p:txBody>
      </p:sp>
      <p:sp>
        <p:nvSpPr>
          <p:cNvPr id="4" name="Text Placeholder 3">
            <a:extLst>
              <a:ext uri="{FF2B5EF4-FFF2-40B4-BE49-F238E27FC236}">
                <a16:creationId xmlns:a16="http://schemas.microsoft.com/office/drawing/2014/main" id="{BFB3403F-327A-70A9-0659-C200F84089D8}"/>
              </a:ext>
            </a:extLst>
          </p:cNvPr>
          <p:cNvSpPr>
            <a:spLocks noGrp="1"/>
          </p:cNvSpPr>
          <p:nvPr>
            <p:ph type="body" sz="half" idx="2"/>
          </p:nvPr>
        </p:nvSpPr>
        <p:spPr/>
        <p:txBody>
          <a:bodyPr>
            <a:normAutofit/>
          </a:bodyPr>
          <a:lstStyle/>
          <a:p>
            <a:r>
              <a:rPr lang="en-ZA" b="1" dirty="0"/>
              <a:t>Trend over three-months period</a:t>
            </a:r>
          </a:p>
        </p:txBody>
      </p:sp>
      <p:pic>
        <p:nvPicPr>
          <p:cNvPr id="6" name="Picture 5">
            <a:extLst>
              <a:ext uri="{FF2B5EF4-FFF2-40B4-BE49-F238E27FC236}">
                <a16:creationId xmlns:a16="http://schemas.microsoft.com/office/drawing/2014/main" id="{EDB055D4-C26C-DB57-D994-2E996C62916E}"/>
              </a:ext>
            </a:extLst>
          </p:cNvPr>
          <p:cNvPicPr>
            <a:picLocks noChangeAspect="1"/>
          </p:cNvPicPr>
          <p:nvPr/>
        </p:nvPicPr>
        <p:blipFill>
          <a:blip r:embed="rId2"/>
          <a:stretch>
            <a:fillRect/>
          </a:stretch>
        </p:blipFill>
        <p:spPr>
          <a:xfrm>
            <a:off x="114300" y="1079500"/>
            <a:ext cx="11963400" cy="5734050"/>
          </a:xfrm>
          <a:prstGeom prst="rect">
            <a:avLst/>
          </a:prstGeom>
        </p:spPr>
      </p:pic>
    </p:spTree>
    <p:extLst>
      <p:ext uri="{BB962C8B-B14F-4D97-AF65-F5344CB8AC3E}">
        <p14:creationId xmlns:p14="http://schemas.microsoft.com/office/powerpoint/2010/main" val="1779413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Overrid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3398A652E0C4AAC14212AAB064AD0" ma:contentTypeVersion="4" ma:contentTypeDescription="Create a new document." ma:contentTypeScope="" ma:versionID="e2f8643f13a170fd084cf970ded3d32f">
  <xsd:schema xmlns:xsd="http://www.w3.org/2001/XMLSchema" xmlns:xs="http://www.w3.org/2001/XMLSchema" xmlns:p="http://schemas.microsoft.com/office/2006/metadata/properties" xmlns:ns2="22fefb09-4368-45d4-a480-36b6af93635f" xmlns:ns3="63ff2a89-b0ec-4d29-8d32-ee96a50f5001" targetNamespace="http://schemas.microsoft.com/office/2006/metadata/properties" ma:root="true" ma:fieldsID="ab1437c5b0e77787c510c85c578ab30b" ns2:_="" ns3:_="">
    <xsd:import namespace="22fefb09-4368-45d4-a480-36b6af93635f"/>
    <xsd:import namespace="63ff2a89-b0ec-4d29-8d32-ee96a50f500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fb09-4368-45d4-a480-36b6af93635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3ff2a89-b0ec-4d29-8d32-ee96a50f500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2fefb09-4368-45d4-a480-36b6af93635f">Z4RJZVM3C235-101-1326</_dlc_DocId>
    <_dlc_DocIdUrl xmlns="22fefb09-4368-45d4-a480-36b6af93635f">
      <Url>https://teams.sharepoint.saps.gov.za/sites/tas/RD/sm/_layouts/15/DocIdRedir.aspx?ID=Z4RJZVM3C235-101-1326</Url>
      <Description>Z4RJZVM3C235-101-1326</Description>
    </_dlc_DocIdUrl>
  </documentManagement>
</p:properties>
</file>

<file path=customXml/itemProps1.xml><?xml version="1.0" encoding="utf-8"?>
<ds:datastoreItem xmlns:ds="http://schemas.openxmlformats.org/officeDocument/2006/customXml" ds:itemID="{3EF98173-96AB-4EF0-89B5-8DB428DE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fb09-4368-45d4-a480-36b6af93635f"/>
    <ds:schemaRef ds:uri="63ff2a89-b0ec-4d29-8d32-ee96a50f5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69C68C-7491-43FB-BEC8-3434FCCC5EE2}">
  <ds:schemaRefs>
    <ds:schemaRef ds:uri="http://schemas.microsoft.com/sharepoint/v3/contenttype/forms"/>
  </ds:schemaRefs>
</ds:datastoreItem>
</file>

<file path=customXml/itemProps3.xml><?xml version="1.0" encoding="utf-8"?>
<ds:datastoreItem xmlns:ds="http://schemas.openxmlformats.org/officeDocument/2006/customXml" ds:itemID="{54BDF16E-058A-4764-906E-A0C684AAD8B3}">
  <ds:schemaRefs>
    <ds:schemaRef ds:uri="http://schemas.microsoft.com/sharepoint/events"/>
  </ds:schemaRefs>
</ds:datastoreItem>
</file>

<file path=customXml/itemProps4.xml><?xml version="1.0" encoding="utf-8"?>
<ds:datastoreItem xmlns:ds="http://schemas.openxmlformats.org/officeDocument/2006/customXml" ds:itemID="{43F3BFE0-B3E8-45C8-B98B-142D0D7A0793}">
  <ds:schemaRefs>
    <ds:schemaRef ds:uri="22fefb09-4368-45d4-a480-36b6af93635f"/>
    <ds:schemaRef ds:uri="http://purl.org/dc/terms/"/>
    <ds:schemaRef ds:uri="http://schemas.microsoft.com/office/2006/documentManagement/types"/>
    <ds:schemaRef ds:uri="http://schemas.microsoft.com/office/infopath/2007/PartnerControls"/>
    <ds:schemaRef ds:uri="63ff2a89-b0ec-4d29-8d32-ee96a50f5001"/>
    <ds:schemaRef ds:uri="http://schemas.openxmlformats.org/package/2006/metadata/core-properties"/>
    <ds:schemaRef ds:uri="http://www.w3.org/XML/1998/namespace"/>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Integral</Template>
  <TotalTime>26638</TotalTime>
  <Words>3482</Words>
  <Application>Microsoft Macintosh PowerPoint</Application>
  <PresentationFormat>Widescreen</PresentationFormat>
  <Paragraphs>1529</Paragraphs>
  <Slides>55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Segoe UI</vt:lpstr>
      <vt:lpstr>Symbol</vt:lpstr>
      <vt:lpstr>Tw Cen MT</vt:lpstr>
      <vt:lpstr>Tw Cen MT Condensed</vt:lpstr>
      <vt:lpstr>Wingdings</vt:lpstr>
      <vt:lpstr>Wingdings 3</vt:lpstr>
      <vt:lpstr>Integral</vt:lpstr>
      <vt:lpstr>POLICE RECORDED CRIME STATISTICS REPUBLIC OF SOUTH AFRICA  Fourth Quarter of 2023-2024 Financial year (January 2024 to March 2024) </vt:lpstr>
      <vt:lpstr>Table of contents</vt:lpstr>
      <vt:lpstr>Republic of South Africa</vt:lpstr>
      <vt:lpstr>Republic of South Africa</vt:lpstr>
      <vt:lpstr>Republic of South Africa</vt:lpstr>
      <vt:lpstr>17 community-reported serious crimes</vt:lpstr>
      <vt:lpstr>17 community-reported serious crimes</vt:lpstr>
      <vt:lpstr>Contact crime</vt:lpstr>
      <vt:lpstr>Contact crime</vt:lpstr>
      <vt:lpstr>Contact crime</vt:lpstr>
      <vt:lpstr>Selected causative factors</vt:lpstr>
      <vt:lpstr>Selected Place of occurrence</vt:lpstr>
      <vt:lpstr>Selected contact crimes against women and children</vt:lpstr>
      <vt:lpstr>Murder</vt:lpstr>
      <vt:lpstr>Murder</vt:lpstr>
      <vt:lpstr>Murder</vt:lpstr>
      <vt:lpstr>Murder</vt:lpstr>
      <vt:lpstr>Murder: provincial distribution causative factors</vt:lpstr>
      <vt:lpstr>Murder: provincial distribution Place of occurrence</vt:lpstr>
      <vt:lpstr>Causative factors for cases with five and more counts </vt:lpstr>
      <vt:lpstr>Murder: Frequently used instrument</vt:lpstr>
      <vt:lpstr>Murder of members of the police</vt:lpstr>
      <vt:lpstr>Attacks on rural communities</vt:lpstr>
      <vt:lpstr>Murder of farming community</vt:lpstr>
      <vt:lpstr>Rape</vt:lpstr>
      <vt:lpstr>Rape</vt:lpstr>
      <vt:lpstr>Rape</vt:lpstr>
      <vt:lpstr>Rape: provincial distribution Place of occurrence</vt:lpstr>
      <vt:lpstr>Contact crime: Liquor and drug-related offences</vt:lpstr>
      <vt:lpstr>Murder and rape: educational premises</vt:lpstr>
      <vt:lpstr>Murder : educational premises : Victims</vt:lpstr>
      <vt:lpstr>Rape : educational premises</vt:lpstr>
      <vt:lpstr>rape: educational premises: Victims</vt:lpstr>
      <vt:lpstr>Selected domestic violence-related crimes</vt:lpstr>
      <vt:lpstr>Some sub-categories of robbery with aggravating circumstances</vt:lpstr>
      <vt:lpstr>Carjacking</vt:lpstr>
      <vt:lpstr>Carjacking</vt:lpstr>
      <vt:lpstr>Carjacking</vt:lpstr>
      <vt:lpstr>Robbery at residential premises</vt:lpstr>
      <vt:lpstr>Robbery at residential premises</vt:lpstr>
      <vt:lpstr>Robbery at non-residential premises</vt:lpstr>
      <vt:lpstr>Robbery at non-residential premises</vt:lpstr>
      <vt:lpstr>Robbery of cash in transit</vt:lpstr>
      <vt:lpstr>Robbery of cash in transit (CIT)</vt:lpstr>
      <vt:lpstr>Robbery of cash in transit</vt:lpstr>
      <vt:lpstr>Truck hijacking</vt:lpstr>
      <vt:lpstr>Truck hijacking</vt:lpstr>
      <vt:lpstr>Kidnapping: Circumstances / causative factors</vt:lpstr>
      <vt:lpstr>Kidnapping: RANSOM RELATED</vt:lpstr>
      <vt:lpstr>Core diversion</vt:lpstr>
      <vt:lpstr>Republic of South Africa</vt:lpstr>
      <vt:lpstr>Republic of South Africa</vt:lpstr>
      <vt:lpstr>Republic of South Africa</vt:lpstr>
      <vt:lpstr>Republic of South Africa</vt:lpstr>
      <vt:lpstr>PowerPoint Presentation</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Registrar</dc:title>
  <dc:creator>Crime Registrar:CRS:Malatji M - Brig</dc:creator>
  <cp:lastModifiedBy>Herman Els</cp:lastModifiedBy>
  <cp:revision>1473</cp:revision>
  <cp:lastPrinted>2023-11-09T15:58:30Z</cp:lastPrinted>
  <dcterms:created xsi:type="dcterms:W3CDTF">2019-09-14T12:11:30Z</dcterms:created>
  <dcterms:modified xsi:type="dcterms:W3CDTF">2025-01-13T13:45:55Z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0x0101004C53398A652E0C4AAC14212AAB064AD0</vt:lpwstr>
  </property>
  <property fmtid="{D5CDD505-2E9C-101B-9397-08002B2CF9AE}" pid="3" name="_dlc_DocIdItemGuid">
    <vt:lpwstr>15be8864-0761-434b-8141-b521f0e1f406</vt:lpwstr>
  </property>
</Properties>
</file>